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19" r:id="rId3"/>
    <p:sldId id="257" r:id="rId4"/>
    <p:sldId id="258" r:id="rId5"/>
    <p:sldId id="274" r:id="rId6"/>
    <p:sldId id="268" r:id="rId7"/>
    <p:sldId id="269" r:id="rId8"/>
    <p:sldId id="267" r:id="rId9"/>
    <p:sldId id="265" r:id="rId10"/>
    <p:sldId id="266" r:id="rId11"/>
    <p:sldId id="270" r:id="rId12"/>
    <p:sldId id="271" r:id="rId13"/>
    <p:sldId id="272" r:id="rId14"/>
    <p:sldId id="276" r:id="rId15"/>
    <p:sldId id="273" r:id="rId16"/>
    <p:sldId id="277" r:id="rId17"/>
    <p:sldId id="278" r:id="rId18"/>
    <p:sldId id="279" r:id="rId19"/>
    <p:sldId id="259" r:id="rId20"/>
    <p:sldId id="260" r:id="rId21"/>
    <p:sldId id="261" r:id="rId22"/>
    <p:sldId id="264" r:id="rId23"/>
    <p:sldId id="280" r:id="rId24"/>
    <p:sldId id="284" r:id="rId25"/>
    <p:sldId id="323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285" r:id="rId35"/>
    <p:sldId id="317" r:id="rId36"/>
    <p:sldId id="318" r:id="rId37"/>
    <p:sldId id="316" r:id="rId38"/>
    <p:sldId id="304" r:id="rId39"/>
    <p:sldId id="305" r:id="rId40"/>
    <p:sldId id="306" r:id="rId41"/>
    <p:sldId id="286" r:id="rId42"/>
    <p:sldId id="287" r:id="rId43"/>
    <p:sldId id="307" r:id="rId44"/>
    <p:sldId id="309" r:id="rId45"/>
    <p:sldId id="310" r:id="rId46"/>
    <p:sldId id="288" r:id="rId47"/>
    <p:sldId id="314" r:id="rId48"/>
    <p:sldId id="312" r:id="rId49"/>
    <p:sldId id="291" r:id="rId50"/>
    <p:sldId id="313" r:id="rId51"/>
    <p:sldId id="311" r:id="rId52"/>
    <p:sldId id="292" r:id="rId53"/>
    <p:sldId id="324" r:id="rId54"/>
    <p:sldId id="289" r:id="rId55"/>
    <p:sldId id="293" r:id="rId56"/>
    <p:sldId id="315" r:id="rId57"/>
    <p:sldId id="294" r:id="rId5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3C0C"/>
    <a:srgbClr val="FBE5D6"/>
    <a:srgbClr val="C55A11"/>
    <a:srgbClr val="F4B183"/>
    <a:srgbClr val="F8CBAD"/>
    <a:srgbClr val="767171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63"/>
    <p:restoredTop sz="94647"/>
  </p:normalViewPr>
  <p:slideViewPr>
    <p:cSldViewPr snapToGrid="0" snapToObjects="1">
      <p:cViewPr varScale="1">
        <p:scale>
          <a:sx n="137" d="100"/>
          <a:sy n="137" d="100"/>
        </p:scale>
        <p:origin x="200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F510-9CB3-8B4D-8BE4-7033A02D7C3D}" type="datetimeFigureOut">
              <a:rPr kumimoji="1" lang="ja-JP" altLang="en-US" smtClean="0"/>
              <a:t>2018/3/1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99C25-C584-E249-89DE-CB26EE5098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139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F510-9CB3-8B4D-8BE4-7033A02D7C3D}" type="datetimeFigureOut">
              <a:rPr kumimoji="1" lang="ja-JP" altLang="en-US" smtClean="0"/>
              <a:t>2018/3/1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99C25-C584-E249-89DE-CB26EE5098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7462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F510-9CB3-8B4D-8BE4-7033A02D7C3D}" type="datetimeFigureOut">
              <a:rPr kumimoji="1" lang="ja-JP" altLang="en-US" smtClean="0"/>
              <a:t>2018/3/1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99C25-C584-E249-89DE-CB26EE5098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3629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F510-9CB3-8B4D-8BE4-7033A02D7C3D}" type="datetimeFigureOut">
              <a:rPr kumimoji="1" lang="ja-JP" altLang="en-US" smtClean="0"/>
              <a:t>2018/3/1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99C25-C584-E249-89DE-CB26EE5098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1682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F510-9CB3-8B4D-8BE4-7033A02D7C3D}" type="datetimeFigureOut">
              <a:rPr kumimoji="1" lang="ja-JP" altLang="en-US" smtClean="0"/>
              <a:t>2018/3/1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99C25-C584-E249-89DE-CB26EE5098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5712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F510-9CB3-8B4D-8BE4-7033A02D7C3D}" type="datetimeFigureOut">
              <a:rPr kumimoji="1" lang="ja-JP" altLang="en-US" smtClean="0"/>
              <a:t>2018/3/1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99C25-C584-E249-89DE-CB26EE5098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7562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F510-9CB3-8B4D-8BE4-7033A02D7C3D}" type="datetimeFigureOut">
              <a:rPr kumimoji="1" lang="ja-JP" altLang="en-US" smtClean="0"/>
              <a:t>2018/3/1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99C25-C584-E249-89DE-CB26EE5098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6790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F510-9CB3-8B4D-8BE4-7033A02D7C3D}" type="datetimeFigureOut">
              <a:rPr kumimoji="1" lang="ja-JP" altLang="en-US" smtClean="0"/>
              <a:t>2018/3/1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99C25-C584-E249-89DE-CB26EE5098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9849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F510-9CB3-8B4D-8BE4-7033A02D7C3D}" type="datetimeFigureOut">
              <a:rPr kumimoji="1" lang="ja-JP" altLang="en-US" smtClean="0"/>
              <a:t>2018/3/1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99C25-C584-E249-89DE-CB26EE5098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2193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F510-9CB3-8B4D-8BE4-7033A02D7C3D}" type="datetimeFigureOut">
              <a:rPr kumimoji="1" lang="ja-JP" altLang="en-US" smtClean="0"/>
              <a:t>2018/3/1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99C25-C584-E249-89DE-CB26EE5098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5517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F510-9CB3-8B4D-8BE4-7033A02D7C3D}" type="datetimeFigureOut">
              <a:rPr kumimoji="1" lang="ja-JP" altLang="en-US" smtClean="0"/>
              <a:t>2018/3/1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99C25-C584-E249-89DE-CB26EE5098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9207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2F510-9CB3-8B4D-8BE4-7033A02D7C3D}" type="datetimeFigureOut">
              <a:rPr kumimoji="1" lang="ja-JP" altLang="en-US" smtClean="0"/>
              <a:t>2018/3/1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99C25-C584-E249-89DE-CB26EE5098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1700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g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oo.gl/sTa9D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g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20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3" Type="http://schemas.openxmlformats.org/officeDocument/2006/relationships/image" Target="../media/image20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image" Target="../media/image20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jpeg"/><Relationship Id="rId3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Relationship Id="rId3" Type="http://schemas.openxmlformats.org/officeDocument/2006/relationships/image" Target="../media/image20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39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ja.wikipedia.org/wiki/%E3%82%BD%E3%83%BC%E3%82%B9%E3%82%B3%E3%83%BC%E3%83%89" TargetMode="External"/><Relationship Id="rId4" Type="http://schemas.openxmlformats.org/officeDocument/2006/relationships/hyperlink" Target="https://ja.wikipedia.org/wiki/%E3%83%90%E3%83%BC%E3%82%B8%E3%83%A7%E3%83%B3%E7%AE%A1%E7%90%86%E3%82%B7%E3%82%B9%E3%83%86%E3%83%A0" TargetMode="External"/><Relationship Id="rId5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ja.wikipedia.org/wiki/%E3%83%97%E3%83%AD%E3%82%B0%E3%83%A9%E3%83%A0_(%E3%82%B3%E3%83%B3%E3%83%94%E3%83%A5%E3%83%BC%E3%82%BF)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8800" b="1" dirty="0" smtClean="0">
                <a:latin typeface="Yu Gothic" charset="-128"/>
                <a:ea typeface="Yu Gothic" charset="-128"/>
                <a:cs typeface="Yu Gothic" charset="-128"/>
              </a:rPr>
              <a:t>Git</a:t>
            </a:r>
            <a:r>
              <a:rPr kumimoji="1" lang="ja-JP" altLang="en-US" sz="8800" b="1" dirty="0" smtClean="0">
                <a:latin typeface="Yu Gothic" charset="-128"/>
                <a:ea typeface="Yu Gothic" charset="-128"/>
                <a:cs typeface="Yu Gothic" charset="-128"/>
              </a:rPr>
              <a:t>勉強会</a:t>
            </a:r>
            <a:endParaRPr kumimoji="1" lang="ja-JP" altLang="en-US" sz="8800" b="1" dirty="0"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7060758" y="5446741"/>
            <a:ext cx="4036613" cy="421322"/>
          </a:xfrm>
        </p:spPr>
        <p:txBody>
          <a:bodyPr>
            <a:noAutofit/>
          </a:bodyPr>
          <a:lstStyle/>
          <a:p>
            <a:r>
              <a:rPr kumimoji="1" lang="en-US" altLang="ja-JP" sz="3600" dirty="0" smtClean="0"/>
              <a:t>2018/02/27 </a:t>
            </a:r>
            <a:r>
              <a:rPr kumimoji="1" lang="ja-JP" altLang="en-US" sz="3600" dirty="0" smtClean="0"/>
              <a:t>髙瀬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18008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34642" cy="6858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134" y="0"/>
            <a:ext cx="5434642" cy="68580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 smtClean="0"/>
              <a:t>状況から</a:t>
            </a:r>
            <a:r>
              <a:rPr kumimoji="1" lang="en-US" altLang="ja-JP" sz="4800" dirty="0" smtClean="0"/>
              <a:t>Git</a:t>
            </a:r>
            <a:r>
              <a:rPr kumimoji="1" lang="ja-JP" altLang="en-US" sz="4800" dirty="0" smtClean="0"/>
              <a:t>を理解する</a:t>
            </a:r>
            <a:endParaRPr kumimoji="1" lang="ja-JP" altLang="en-US" sz="3200" dirty="0"/>
          </a:p>
        </p:txBody>
      </p:sp>
      <p:sp>
        <p:nvSpPr>
          <p:cNvPr id="4" name="正方形/長方形 3"/>
          <p:cNvSpPr/>
          <p:nvPr/>
        </p:nvSpPr>
        <p:spPr>
          <a:xfrm>
            <a:off x="194233" y="2550694"/>
            <a:ext cx="5985901" cy="250257"/>
          </a:xfrm>
          <a:prstGeom prst="rect">
            <a:avLst/>
          </a:prstGeom>
          <a:solidFill>
            <a:srgbClr val="FBE5D6">
              <a:alpha val="8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820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 smtClean="0"/>
              <a:t>状況から</a:t>
            </a:r>
            <a:r>
              <a:rPr kumimoji="1" lang="en-US" altLang="ja-JP" sz="4800" dirty="0" smtClean="0"/>
              <a:t>Git</a:t>
            </a:r>
            <a:r>
              <a:rPr kumimoji="1" lang="ja-JP" altLang="en-US" sz="4800" dirty="0" smtClean="0"/>
              <a:t>を理解する</a:t>
            </a:r>
            <a:endParaRPr kumimoji="1" lang="ja-JP" altLang="en-US" sz="32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255719"/>
            <a:ext cx="12192000" cy="4079193"/>
          </a:xfrm>
          <a:prstGeom prst="rect">
            <a:avLst/>
          </a:prstGeom>
        </p:spPr>
      </p:pic>
      <p:sp>
        <p:nvSpPr>
          <p:cNvPr id="6" name="右矢印吹き出し 5"/>
          <p:cNvSpPr/>
          <p:nvPr/>
        </p:nvSpPr>
        <p:spPr>
          <a:xfrm rot="16200000" flipH="1">
            <a:off x="2182674" y="425096"/>
            <a:ext cx="1338594" cy="3066613"/>
          </a:xfrm>
          <a:prstGeom prst="rightArrowCallout">
            <a:avLst>
              <a:gd name="adj1" fmla="val 39662"/>
              <a:gd name="adj2" fmla="val 19831"/>
              <a:gd name="adj3" fmla="val 50572"/>
              <a:gd name="adj4" fmla="val 49428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 rot="16200000" flipH="1">
            <a:off x="2586891" y="13068"/>
            <a:ext cx="677108" cy="321356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3200" b="1" dirty="0" smtClean="0">
                <a:solidFill>
                  <a:schemeClr val="bg1"/>
                </a:solidFill>
              </a:rPr>
              <a:t>過去の修正一覧</a:t>
            </a:r>
            <a:endParaRPr kumimoji="1" lang="ja-JP" altLang="en-US" sz="3200" b="1" dirty="0">
              <a:solidFill>
                <a:schemeClr val="bg1"/>
              </a:solidFill>
            </a:endParaRPr>
          </a:p>
        </p:txBody>
      </p:sp>
      <p:sp>
        <p:nvSpPr>
          <p:cNvPr id="8" name="右矢印吹き出し 7"/>
          <p:cNvSpPr/>
          <p:nvPr/>
        </p:nvSpPr>
        <p:spPr>
          <a:xfrm rot="16200000" flipH="1">
            <a:off x="8365237" y="962945"/>
            <a:ext cx="1420824" cy="2127183"/>
          </a:xfrm>
          <a:prstGeom prst="rightArrowCallout">
            <a:avLst>
              <a:gd name="adj1" fmla="val 8710"/>
              <a:gd name="adj2" fmla="val 19831"/>
              <a:gd name="adj3" fmla="val 50572"/>
              <a:gd name="adj4" fmla="val 6497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 rot="16200000" flipH="1">
            <a:off x="8940767" y="623626"/>
            <a:ext cx="677108" cy="206210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3200" b="1" dirty="0" smtClean="0">
                <a:solidFill>
                  <a:schemeClr val="bg1"/>
                </a:solidFill>
              </a:rPr>
              <a:t>修正内容</a:t>
            </a:r>
            <a:endParaRPr kumimoji="1" lang="ja-JP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8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659958" y="1231640"/>
            <a:ext cx="10693842" cy="298755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lvl="0" algn="ctr"/>
            <a:r>
              <a:rPr lang="en-US" altLang="ja-JP" sz="6600" dirty="0" smtClean="0"/>
              <a:t>1.</a:t>
            </a:r>
            <a:r>
              <a:rPr lang="ja-JP" altLang="en-US" sz="6600" b="1" dirty="0" smtClean="0">
                <a:solidFill>
                  <a:srgbClr val="C00000"/>
                </a:solidFill>
              </a:rPr>
              <a:t>過去の編集</a:t>
            </a:r>
            <a:r>
              <a:rPr lang="ja-JP" altLang="en-US" sz="6600" dirty="0" smtClean="0"/>
              <a:t>を</a:t>
            </a:r>
            <a:r>
              <a:rPr lang="ja-JP" altLang="en-US" sz="6600" dirty="0" smtClean="0">
                <a:solidFill>
                  <a:schemeClr val="accent6"/>
                </a:solidFill>
              </a:rPr>
              <a:t>確認</a:t>
            </a:r>
            <a:r>
              <a:rPr lang="ja-JP" altLang="en-US" sz="6600" dirty="0" smtClean="0"/>
              <a:t>したい</a:t>
            </a:r>
            <a:endParaRPr lang="en-US" altLang="ja-JP" sz="6600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dirty="0" smtClean="0"/>
              <a:t>Git</a:t>
            </a:r>
            <a:r>
              <a:rPr kumimoji="1" lang="ja-JP" altLang="en-US" sz="4800" dirty="0" smtClean="0"/>
              <a:t>の理解</a:t>
            </a:r>
            <a:r>
              <a:rPr lang="ja-JP" altLang="en-US" sz="4800" dirty="0" smtClean="0"/>
              <a:t>の根っこ</a:t>
            </a:r>
            <a:r>
              <a:rPr lang="en-US" altLang="ja-JP" sz="4800" dirty="0"/>
              <a:t> </a:t>
            </a:r>
            <a:r>
              <a:rPr lang="ja-JP" altLang="en-US" sz="3200" dirty="0" smtClean="0"/>
              <a:t>その</a:t>
            </a:r>
            <a:r>
              <a:rPr lang="en-US" altLang="ja-JP" sz="3200" dirty="0" smtClean="0"/>
              <a:t>1</a:t>
            </a:r>
            <a:endParaRPr kumimoji="1" lang="ja-JP" altLang="en-US" sz="2400" dirty="0"/>
          </a:p>
        </p:txBody>
      </p:sp>
      <p:sp>
        <p:nvSpPr>
          <p:cNvPr id="2" name="テキスト ボックス 1"/>
          <p:cNvSpPr txBox="1"/>
          <p:nvPr/>
        </p:nvSpPr>
        <p:spPr>
          <a:xfrm rot="20374195">
            <a:off x="8264346" y="5113842"/>
            <a:ext cx="2175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solidFill>
                  <a:schemeClr val="accent6"/>
                </a:solidFill>
              </a:rPr>
              <a:t>誰が？</a:t>
            </a:r>
            <a:endParaRPr kumimoji="1" lang="ja-JP" altLang="en-US" sz="2400" dirty="0">
              <a:solidFill>
                <a:schemeClr val="accent6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 rot="1439601">
            <a:off x="7983721" y="4404444"/>
            <a:ext cx="2175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solidFill>
                  <a:schemeClr val="accent6"/>
                </a:solidFill>
              </a:rPr>
              <a:t>いつ？</a:t>
            </a:r>
            <a:endParaRPr kumimoji="1" lang="ja-JP" altLang="en-US" sz="2400" dirty="0">
              <a:solidFill>
                <a:schemeClr val="accent6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 rot="21028410">
            <a:off x="7005553" y="3398938"/>
            <a:ext cx="2708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solidFill>
                  <a:schemeClr val="accent6"/>
                </a:solidFill>
              </a:rPr>
              <a:t>目的は？</a:t>
            </a:r>
            <a:endParaRPr kumimoji="1" lang="ja-JP" altLang="en-US" sz="2400" dirty="0">
              <a:solidFill>
                <a:schemeClr val="accent6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 rot="20646664">
            <a:off x="6885713" y="4796949"/>
            <a:ext cx="2708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solidFill>
                  <a:schemeClr val="accent6"/>
                </a:solidFill>
              </a:rPr>
              <a:t>どこを？</a:t>
            </a:r>
            <a:endParaRPr kumimoji="1" lang="ja-JP" altLang="en-US" sz="2400" dirty="0">
              <a:solidFill>
                <a:schemeClr val="accent6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317168" y="3221243"/>
            <a:ext cx="4218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C00000"/>
                </a:solidFill>
              </a:rPr>
              <a:t>歴史と説明されることも多い</a:t>
            </a:r>
            <a:endParaRPr kumimoji="1" lang="ja-JP" altLang="en-US" dirty="0">
              <a:solidFill>
                <a:srgbClr val="C00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317168" y="3658859"/>
            <a:ext cx="4218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C00000"/>
                </a:solidFill>
              </a:rPr>
              <a:t>Git</a:t>
            </a:r>
            <a:r>
              <a:rPr kumimoji="1" lang="ja-JP" altLang="en-US" dirty="0" smtClean="0">
                <a:solidFill>
                  <a:srgbClr val="C00000"/>
                </a:solidFill>
              </a:rPr>
              <a:t>用語でいうと</a:t>
            </a:r>
            <a:r>
              <a:rPr kumimoji="1" lang="ja-JP" altLang="en-US" b="1" dirty="0" smtClean="0">
                <a:solidFill>
                  <a:srgbClr val="C00000"/>
                </a:solidFill>
              </a:rPr>
              <a:t>コミット</a:t>
            </a:r>
            <a:endParaRPr kumimoji="1" lang="ja-JP" altLang="en-US" b="1" dirty="0">
              <a:solidFill>
                <a:srgbClr val="C0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736657" y="6027901"/>
            <a:ext cx="6189044" cy="61068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lvl="0" algn="ctr"/>
            <a:r>
              <a:rPr lang="ja-JP" alt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Wawati TC" charset="-120"/>
                <a:ea typeface="Wawati TC" charset="-120"/>
                <a:cs typeface="Wawati TC" charset="-120"/>
              </a:rPr>
              <a:t>責任の所在を追求したい</a:t>
            </a:r>
            <a:endParaRPr lang="en-US" altLang="ja-JP" sz="4000" dirty="0" smtClean="0">
              <a:solidFill>
                <a:schemeClr val="tx1">
                  <a:lumMod val="50000"/>
                  <a:lumOff val="50000"/>
                </a:schemeClr>
              </a:solidFill>
              <a:latin typeface="Wawati TC" charset="-120"/>
              <a:ea typeface="Wawati TC" charset="-120"/>
              <a:cs typeface="Wawati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4975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659958" y="1254967"/>
            <a:ext cx="10693842" cy="499187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514350" lvl="0" indent="-514350"/>
            <a:r>
              <a:rPr lang="en-US" altLang="ja-JP" sz="3200" b="1" dirty="0"/>
              <a:t>Git</a:t>
            </a:r>
            <a:r>
              <a:rPr lang="ja-JP" altLang="en-US" sz="3200" dirty="0"/>
              <a:t>（</a:t>
            </a:r>
            <a:r>
              <a:rPr lang="ja-JP" altLang="en-US" sz="3200" dirty="0" smtClean="0"/>
              <a:t>ギット）</a:t>
            </a:r>
            <a:r>
              <a:rPr lang="ja-JP" altLang="en-US" sz="3200" dirty="0"/>
              <a:t>は、プログラムのソースコードなどの変更履歴を記録・追跡するため</a:t>
            </a:r>
            <a:r>
              <a:rPr lang="ja-JP" altLang="en-US" sz="3200" dirty="0" smtClean="0"/>
              <a:t>の分散型バージョン管理システムである。</a:t>
            </a:r>
            <a:r>
              <a:rPr lang="en-US" altLang="ja-JP" sz="3200" dirty="0" smtClean="0"/>
              <a:t>(Wikipedia</a:t>
            </a:r>
            <a:r>
              <a:rPr lang="ja-JP" altLang="en-US" sz="3200" dirty="0" smtClean="0"/>
              <a:t>より</a:t>
            </a:r>
            <a:r>
              <a:rPr lang="en-US" altLang="ja-JP" sz="3200" dirty="0" smtClean="0"/>
              <a:t>)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dirty="0" smtClean="0"/>
              <a:t>Git</a:t>
            </a:r>
            <a:r>
              <a:rPr lang="ja-JP" altLang="en-US" sz="4800" dirty="0" smtClean="0"/>
              <a:t>とは（もう一度）</a:t>
            </a:r>
            <a:endParaRPr kumimoji="1" lang="ja-JP" altLang="en-US" sz="32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323322" y="3750906"/>
            <a:ext cx="4413380" cy="1800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390" y="2796156"/>
            <a:ext cx="3585410" cy="3585410"/>
          </a:xfrm>
          <a:prstGeom prst="rect">
            <a:avLst/>
          </a:prstGeom>
        </p:spPr>
      </p:pic>
      <p:sp>
        <p:nvSpPr>
          <p:cNvPr id="10" name="十字形 9"/>
          <p:cNvSpPr/>
          <p:nvPr/>
        </p:nvSpPr>
        <p:spPr>
          <a:xfrm rot="18986843">
            <a:off x="7524531" y="2335346"/>
            <a:ext cx="4073129" cy="4148252"/>
          </a:xfrm>
          <a:prstGeom prst="plus">
            <a:avLst>
              <a:gd name="adj" fmla="val 4532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617044" y="3750906"/>
            <a:ext cx="45142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dirty="0" smtClean="0"/>
              <a:t>分散型バージョン管理システム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63416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分散型バージョン管理システムとは</a:t>
            </a:r>
            <a:endParaRPr kumimoji="1" lang="ja-JP" altLang="en-US" sz="32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59958" y="1254967"/>
            <a:ext cx="10693842" cy="499187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514350" lvl="0" indent="-514350" algn="ctr">
              <a:buAutoNum type="arabicPeriod"/>
            </a:pPr>
            <a:r>
              <a:rPr lang="ja-JP" altLang="en-US" sz="3200" dirty="0" smtClean="0"/>
              <a:t>中央型と分散型の違い</a:t>
            </a:r>
            <a:endParaRPr lang="en-US" altLang="ja-JP" sz="3200" dirty="0" smtClean="0"/>
          </a:p>
          <a:p>
            <a:pPr marL="514350" lvl="0" indent="-514350" algn="ctr">
              <a:buAutoNum type="arabicPeriod"/>
            </a:pPr>
            <a:endParaRPr lang="en-US" altLang="ja-JP" sz="3200" dirty="0" smtClean="0"/>
          </a:p>
          <a:p>
            <a:pPr marL="514350" lvl="0" indent="-514350" algn="ctr">
              <a:buAutoNum type="arabicPeriod"/>
            </a:pPr>
            <a:endParaRPr lang="en-US" altLang="ja-JP" sz="3200" dirty="0"/>
          </a:p>
          <a:p>
            <a:pPr marL="514350" lvl="0" indent="-514350" algn="ctr">
              <a:buAutoNum type="arabicPeriod"/>
            </a:pPr>
            <a:r>
              <a:rPr lang="ja-JP" altLang="en-US" sz="3200" dirty="0" smtClean="0"/>
              <a:t>ファイルの管理方法について</a:t>
            </a:r>
            <a:endParaRPr lang="en-US" altLang="ja-JP" sz="3200" dirty="0" smtClean="0"/>
          </a:p>
        </p:txBody>
      </p:sp>
    </p:spTree>
    <p:extLst>
      <p:ext uri="{BB962C8B-B14F-4D97-AF65-F5344CB8AC3E}">
        <p14:creationId xmlns:p14="http://schemas.microsoft.com/office/powerpoint/2010/main" val="152840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442762" y="289248"/>
            <a:ext cx="11511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分散型バージョン管理システムとは</a:t>
            </a:r>
            <a:endParaRPr lang="ja-JP" altLang="en-US" sz="32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207268" y="6435573"/>
            <a:ext cx="6862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1400" dirty="0" smtClean="0"/>
              <a:t>https</a:t>
            </a:r>
            <a:r>
              <a:rPr lang="en-US" altLang="ja-JP" sz="1400" dirty="0"/>
              <a:t>://</a:t>
            </a:r>
            <a:r>
              <a:rPr lang="en-US" altLang="ja-JP" sz="1400" dirty="0" smtClean="0"/>
              <a:t>www.slideshare.net/tomokis2/git-practice</a:t>
            </a:r>
            <a:r>
              <a:rPr lang="ja-JP" altLang="en-US" sz="1400" dirty="0" smtClean="0"/>
              <a:t>より引用</a:t>
            </a:r>
            <a:endParaRPr kumimoji="1" lang="ja-JP" altLang="en-US" sz="1400" dirty="0"/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686" y="1034493"/>
            <a:ext cx="7308140" cy="548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2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図形グループ 62"/>
          <p:cNvGrpSpPr/>
          <p:nvPr/>
        </p:nvGrpSpPr>
        <p:grpSpPr>
          <a:xfrm>
            <a:off x="3003682" y="3979075"/>
            <a:ext cx="914682" cy="1158319"/>
            <a:chOff x="2701106" y="3566559"/>
            <a:chExt cx="914682" cy="1158319"/>
          </a:xfrm>
        </p:grpSpPr>
        <p:sp>
          <p:nvSpPr>
            <p:cNvPr id="37" name="U ターン矢印 36"/>
            <p:cNvSpPr/>
            <p:nvPr/>
          </p:nvSpPr>
          <p:spPr>
            <a:xfrm rot="16200000" flipV="1">
              <a:off x="2402137" y="3865529"/>
              <a:ext cx="1037158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テキスト ボックス 40"/>
            <p:cNvSpPr txBox="1"/>
            <p:nvPr/>
          </p:nvSpPr>
          <p:spPr>
            <a:xfrm rot="5400000">
              <a:off x="2805796" y="3914886"/>
              <a:ext cx="115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commit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62" name="図形グループ 61"/>
          <p:cNvGrpSpPr/>
          <p:nvPr/>
        </p:nvGrpSpPr>
        <p:grpSpPr>
          <a:xfrm>
            <a:off x="3000639" y="5137393"/>
            <a:ext cx="917725" cy="1132167"/>
            <a:chOff x="2698063" y="4724877"/>
            <a:chExt cx="917725" cy="1132167"/>
          </a:xfrm>
        </p:grpSpPr>
        <p:sp>
          <p:nvSpPr>
            <p:cNvPr id="38" name="U ターン矢印 37"/>
            <p:cNvSpPr/>
            <p:nvPr/>
          </p:nvSpPr>
          <p:spPr>
            <a:xfrm rot="16200000" flipV="1">
              <a:off x="2351589" y="5071351"/>
              <a:ext cx="1132167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テキスト ボックス 41"/>
            <p:cNvSpPr txBox="1"/>
            <p:nvPr/>
          </p:nvSpPr>
          <p:spPr>
            <a:xfrm rot="5400000">
              <a:off x="2937381" y="5065407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a</a:t>
              </a:r>
              <a:r>
                <a:rPr kumimoji="1"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dd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65" name="図形グループ 64"/>
          <p:cNvGrpSpPr/>
          <p:nvPr/>
        </p:nvGrpSpPr>
        <p:grpSpPr>
          <a:xfrm>
            <a:off x="761537" y="2106627"/>
            <a:ext cx="2681365" cy="4187109"/>
            <a:chOff x="458961" y="1844721"/>
            <a:chExt cx="2681365" cy="4187109"/>
          </a:xfrm>
        </p:grpSpPr>
        <p:sp>
          <p:nvSpPr>
            <p:cNvPr id="25" name="円柱 24"/>
            <p:cNvSpPr/>
            <p:nvPr/>
          </p:nvSpPr>
          <p:spPr>
            <a:xfrm>
              <a:off x="1082749" y="2238681"/>
              <a:ext cx="1475249" cy="548234"/>
            </a:xfrm>
            <a:prstGeom prst="ca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柱 25"/>
            <p:cNvSpPr/>
            <p:nvPr/>
          </p:nvSpPr>
          <p:spPr>
            <a:xfrm>
              <a:off x="1082749" y="3326388"/>
              <a:ext cx="1475249" cy="548234"/>
            </a:xfrm>
            <a:prstGeom prst="ca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円柱 26"/>
            <p:cNvSpPr/>
            <p:nvPr/>
          </p:nvSpPr>
          <p:spPr>
            <a:xfrm>
              <a:off x="1082749" y="4414095"/>
              <a:ext cx="1475249" cy="548234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円柱 27"/>
            <p:cNvSpPr/>
            <p:nvPr/>
          </p:nvSpPr>
          <p:spPr>
            <a:xfrm>
              <a:off x="1082749" y="5483596"/>
              <a:ext cx="1475249" cy="548234"/>
            </a:xfrm>
            <a:prstGeom prst="ca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458961" y="1844721"/>
              <a:ext cx="2681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 smtClean="0"/>
                <a:t>リモートリポジトリ</a:t>
              </a:r>
              <a:endParaRPr kumimoji="1" lang="ja-JP" altLang="en-US" dirty="0"/>
            </a:p>
          </p:txBody>
        </p:sp>
        <p:sp>
          <p:nvSpPr>
            <p:cNvPr id="30" name="テキスト ボックス 29"/>
            <p:cNvSpPr txBox="1"/>
            <p:nvPr/>
          </p:nvSpPr>
          <p:spPr>
            <a:xfrm>
              <a:off x="458961" y="2982050"/>
              <a:ext cx="2681365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 smtClean="0"/>
                <a:t>ローカルリポジトリ</a:t>
              </a:r>
              <a:endParaRPr kumimoji="1" lang="ja-JP" altLang="en-US" dirty="0"/>
            </a:p>
          </p:txBody>
        </p:sp>
        <p:sp>
          <p:nvSpPr>
            <p:cNvPr id="31" name="テキスト ボックス 30"/>
            <p:cNvSpPr txBox="1"/>
            <p:nvPr/>
          </p:nvSpPr>
          <p:spPr>
            <a:xfrm>
              <a:off x="458961" y="3982632"/>
              <a:ext cx="2681365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mtClean="0"/>
                <a:t>インデックス</a:t>
              </a:r>
              <a:endParaRPr kumimoji="1" lang="ja-JP" altLang="en-US" dirty="0"/>
            </a:p>
          </p:txBody>
        </p:sp>
        <p:sp>
          <p:nvSpPr>
            <p:cNvPr id="32" name="テキスト ボックス 31"/>
            <p:cNvSpPr txBox="1"/>
            <p:nvPr/>
          </p:nvSpPr>
          <p:spPr>
            <a:xfrm>
              <a:off x="458961" y="5119961"/>
              <a:ext cx="2681365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 smtClean="0"/>
                <a:t>ワーキングツリー</a:t>
              </a:r>
              <a:endParaRPr kumimoji="1" lang="en-US" altLang="ja-JP" dirty="0" smtClean="0"/>
            </a:p>
          </p:txBody>
        </p:sp>
      </p:grpSp>
      <p:grpSp>
        <p:nvGrpSpPr>
          <p:cNvPr id="67" name="図形グループ 66"/>
          <p:cNvGrpSpPr/>
          <p:nvPr/>
        </p:nvGrpSpPr>
        <p:grpSpPr>
          <a:xfrm>
            <a:off x="1958206" y="6350466"/>
            <a:ext cx="1034716" cy="503779"/>
            <a:chOff x="1663347" y="6086401"/>
            <a:chExt cx="1034716" cy="503779"/>
          </a:xfrm>
        </p:grpSpPr>
        <p:sp>
          <p:nvSpPr>
            <p:cNvPr id="44" name="テキスト ボックス 43"/>
            <p:cNvSpPr txBox="1"/>
            <p:nvPr/>
          </p:nvSpPr>
          <p:spPr>
            <a:xfrm>
              <a:off x="1771049" y="6145910"/>
              <a:ext cx="927014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 smtClean="0">
                  <a:latin typeface="Ricty Diminished" charset="0"/>
                  <a:ea typeface="Ricty Diminished" charset="0"/>
                  <a:cs typeface="Ricty Diminished" charset="0"/>
                </a:rPr>
                <a:t>編集</a:t>
              </a:r>
              <a:endParaRPr kumimoji="1" lang="ja-JP" altLang="en-US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  <p:sp>
          <p:nvSpPr>
            <p:cNvPr id="49" name="上矢印 48"/>
            <p:cNvSpPr/>
            <p:nvPr/>
          </p:nvSpPr>
          <p:spPr>
            <a:xfrm>
              <a:off x="1663347" y="6086401"/>
              <a:ext cx="279133" cy="503779"/>
            </a:xfrm>
            <a:prstGeom prst="upArrow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8" name="図形グループ 77"/>
          <p:cNvGrpSpPr/>
          <p:nvPr/>
        </p:nvGrpSpPr>
        <p:grpSpPr>
          <a:xfrm>
            <a:off x="4634050" y="2544943"/>
            <a:ext cx="1475249" cy="3793149"/>
            <a:chOff x="1082749" y="2238681"/>
            <a:chExt cx="1475249" cy="3793149"/>
          </a:xfrm>
        </p:grpSpPr>
        <p:sp>
          <p:nvSpPr>
            <p:cNvPr id="79" name="円柱 78"/>
            <p:cNvSpPr/>
            <p:nvPr/>
          </p:nvSpPr>
          <p:spPr>
            <a:xfrm>
              <a:off x="1082749" y="2238681"/>
              <a:ext cx="1475249" cy="548234"/>
            </a:xfrm>
            <a:prstGeom prst="can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円柱 79"/>
            <p:cNvSpPr/>
            <p:nvPr/>
          </p:nvSpPr>
          <p:spPr>
            <a:xfrm>
              <a:off x="1082749" y="3326388"/>
              <a:ext cx="1475249" cy="548234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円柱 80"/>
            <p:cNvSpPr/>
            <p:nvPr/>
          </p:nvSpPr>
          <p:spPr>
            <a:xfrm>
              <a:off x="1082749" y="4414095"/>
              <a:ext cx="1475249" cy="548234"/>
            </a:xfrm>
            <a:prstGeom prst="ca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円柱 81"/>
            <p:cNvSpPr/>
            <p:nvPr/>
          </p:nvSpPr>
          <p:spPr>
            <a:xfrm>
              <a:off x="1082749" y="5483596"/>
              <a:ext cx="1475249" cy="548234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7" name="図形グループ 86"/>
          <p:cNvGrpSpPr/>
          <p:nvPr/>
        </p:nvGrpSpPr>
        <p:grpSpPr>
          <a:xfrm>
            <a:off x="7990460" y="2589299"/>
            <a:ext cx="1475249" cy="3793149"/>
            <a:chOff x="1082749" y="2238681"/>
            <a:chExt cx="1475249" cy="3793149"/>
          </a:xfrm>
        </p:grpSpPr>
        <p:sp>
          <p:nvSpPr>
            <p:cNvPr id="88" name="円柱 87"/>
            <p:cNvSpPr/>
            <p:nvPr/>
          </p:nvSpPr>
          <p:spPr>
            <a:xfrm>
              <a:off x="1082749" y="2238681"/>
              <a:ext cx="1475249" cy="548234"/>
            </a:xfrm>
            <a:prstGeom prst="can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円柱 88"/>
            <p:cNvSpPr/>
            <p:nvPr/>
          </p:nvSpPr>
          <p:spPr>
            <a:xfrm>
              <a:off x="1082749" y="3326388"/>
              <a:ext cx="1475249" cy="548234"/>
            </a:xfrm>
            <a:prstGeom prst="can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円柱 89"/>
            <p:cNvSpPr/>
            <p:nvPr/>
          </p:nvSpPr>
          <p:spPr>
            <a:xfrm>
              <a:off x="1082749" y="4414095"/>
              <a:ext cx="1475249" cy="548234"/>
            </a:xfrm>
            <a:prstGeom prst="ca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円柱 90"/>
            <p:cNvSpPr/>
            <p:nvPr/>
          </p:nvSpPr>
          <p:spPr>
            <a:xfrm>
              <a:off x="1082749" y="5483596"/>
              <a:ext cx="1475249" cy="548234"/>
            </a:xfrm>
            <a:prstGeom prst="ca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6" name="円柱 95"/>
          <p:cNvSpPr/>
          <p:nvPr/>
        </p:nvSpPr>
        <p:spPr>
          <a:xfrm>
            <a:off x="3456699" y="1053845"/>
            <a:ext cx="5098093" cy="548234"/>
          </a:xfrm>
          <a:prstGeom prst="can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テキスト ボックス 96"/>
          <p:cNvSpPr txBox="1"/>
          <p:nvPr/>
        </p:nvSpPr>
        <p:spPr>
          <a:xfrm>
            <a:off x="4101245" y="609575"/>
            <a:ext cx="3441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リモートリポジトリ（</a:t>
            </a:r>
            <a:r>
              <a:rPr kumimoji="1" lang="en-US" altLang="ja-JP" dirty="0" smtClean="0"/>
              <a:t>master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grpSp>
        <p:nvGrpSpPr>
          <p:cNvPr id="98" name="図形グループ 97"/>
          <p:cNvGrpSpPr/>
          <p:nvPr/>
        </p:nvGrpSpPr>
        <p:grpSpPr>
          <a:xfrm>
            <a:off x="5388828" y="88401"/>
            <a:ext cx="1389104" cy="705840"/>
            <a:chOff x="1663347" y="6086401"/>
            <a:chExt cx="1034716" cy="705840"/>
          </a:xfrm>
        </p:grpSpPr>
        <p:sp>
          <p:nvSpPr>
            <p:cNvPr id="99" name="テキスト ボックス 98"/>
            <p:cNvSpPr txBox="1"/>
            <p:nvPr/>
          </p:nvSpPr>
          <p:spPr>
            <a:xfrm>
              <a:off x="1771049" y="6145910"/>
              <a:ext cx="9270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 smtClean="0">
                  <a:latin typeface="Ricty Diminished" charset="0"/>
                  <a:ea typeface="Ricty Diminished" charset="0"/>
                  <a:cs typeface="Ricty Diminished" charset="0"/>
                </a:rPr>
                <a:t>リリース</a:t>
              </a:r>
              <a:endParaRPr kumimoji="1" lang="ja-JP" altLang="en-US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  <p:sp>
          <p:nvSpPr>
            <p:cNvPr id="100" name="上矢印 99"/>
            <p:cNvSpPr/>
            <p:nvPr/>
          </p:nvSpPr>
          <p:spPr>
            <a:xfrm>
              <a:off x="1663347" y="6086401"/>
              <a:ext cx="210204" cy="503779"/>
            </a:xfrm>
            <a:prstGeom prst="upArrow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1" name="図形グループ 100"/>
          <p:cNvGrpSpPr/>
          <p:nvPr/>
        </p:nvGrpSpPr>
        <p:grpSpPr>
          <a:xfrm>
            <a:off x="3045188" y="2774704"/>
            <a:ext cx="913054" cy="1039529"/>
            <a:chOff x="2702734" y="2440404"/>
            <a:chExt cx="913054" cy="1039529"/>
          </a:xfrm>
        </p:grpSpPr>
        <p:sp>
          <p:nvSpPr>
            <p:cNvPr id="102" name="U ターン矢印 101"/>
            <p:cNvSpPr/>
            <p:nvPr/>
          </p:nvSpPr>
          <p:spPr>
            <a:xfrm rot="16200000" flipV="1">
              <a:off x="2402579" y="2740559"/>
              <a:ext cx="1039529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3" name="テキスト ボックス 102"/>
            <p:cNvSpPr txBox="1"/>
            <p:nvPr/>
          </p:nvSpPr>
          <p:spPr>
            <a:xfrm rot="5400000">
              <a:off x="2937381" y="2764364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push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sp>
        <p:nvSpPr>
          <p:cNvPr id="105" name="上矢印 104"/>
          <p:cNvSpPr/>
          <p:nvPr/>
        </p:nvSpPr>
        <p:spPr>
          <a:xfrm rot="3077779">
            <a:off x="2718575" y="1214390"/>
            <a:ext cx="279133" cy="1105249"/>
          </a:xfrm>
          <a:prstGeom prst="upArrow">
            <a:avLst>
              <a:gd name="adj1" fmla="val 33752"/>
              <a:gd name="adj2" fmla="val 50000"/>
            </a:avLst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上矢印 105"/>
          <p:cNvSpPr/>
          <p:nvPr/>
        </p:nvSpPr>
        <p:spPr>
          <a:xfrm>
            <a:off x="5232107" y="1672318"/>
            <a:ext cx="279133" cy="437974"/>
          </a:xfrm>
          <a:prstGeom prst="upArrow">
            <a:avLst>
              <a:gd name="adj1" fmla="val 33752"/>
              <a:gd name="adj2" fmla="val 50000"/>
            </a:avLst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上矢印 106"/>
          <p:cNvSpPr/>
          <p:nvPr/>
        </p:nvSpPr>
        <p:spPr>
          <a:xfrm rot="18660477">
            <a:off x="7940287" y="1556520"/>
            <a:ext cx="279133" cy="738790"/>
          </a:xfrm>
          <a:prstGeom prst="upArrow">
            <a:avLst>
              <a:gd name="adj1" fmla="val 33752"/>
              <a:gd name="adj2" fmla="val 50000"/>
            </a:avLst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マイル 3"/>
          <p:cNvSpPr/>
          <p:nvPr/>
        </p:nvSpPr>
        <p:spPr>
          <a:xfrm>
            <a:off x="182880" y="5381867"/>
            <a:ext cx="1185604" cy="1117049"/>
          </a:xfrm>
          <a:prstGeom prst="smileyFac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</a:t>
            </a:r>
            <a:r>
              <a:rPr kumimoji="1" lang="ja-JP" altLang="en-US" dirty="0" smtClean="0"/>
              <a:t>さん</a:t>
            </a:r>
            <a:endParaRPr kumimoji="1" lang="ja-JP" altLang="en-US" dirty="0"/>
          </a:p>
        </p:txBody>
      </p:sp>
      <p:sp>
        <p:nvSpPr>
          <p:cNvPr id="108" name="スマイル 107"/>
          <p:cNvSpPr/>
          <p:nvPr/>
        </p:nvSpPr>
        <p:spPr>
          <a:xfrm>
            <a:off x="4073442" y="4715729"/>
            <a:ext cx="498583" cy="1773444"/>
          </a:xfrm>
          <a:prstGeom prst="smileyFac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B</a:t>
            </a:r>
            <a:r>
              <a:rPr kumimoji="1" lang="ja-JP" altLang="en-US" dirty="0" smtClean="0"/>
              <a:t>さん</a:t>
            </a:r>
            <a:endParaRPr kumimoji="1" lang="ja-JP" altLang="en-US" dirty="0"/>
          </a:p>
        </p:txBody>
      </p:sp>
      <p:sp>
        <p:nvSpPr>
          <p:cNvPr id="109" name="スマイル 108"/>
          <p:cNvSpPr/>
          <p:nvPr/>
        </p:nvSpPr>
        <p:spPr>
          <a:xfrm>
            <a:off x="6733087" y="5764346"/>
            <a:ext cx="1731286" cy="670794"/>
          </a:xfrm>
          <a:prstGeom prst="smileyFac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C</a:t>
            </a:r>
            <a:r>
              <a:rPr kumimoji="1" lang="ja-JP" altLang="en-US" dirty="0" smtClean="0"/>
              <a:t>さん</a:t>
            </a:r>
            <a:endParaRPr kumimoji="1" lang="ja-JP" altLang="en-US" dirty="0"/>
          </a:p>
        </p:txBody>
      </p:sp>
      <p:sp>
        <p:nvSpPr>
          <p:cNvPr id="110" name="スマイル 109"/>
          <p:cNvSpPr/>
          <p:nvPr/>
        </p:nvSpPr>
        <p:spPr>
          <a:xfrm>
            <a:off x="418726" y="139766"/>
            <a:ext cx="1496958" cy="1482683"/>
          </a:xfrm>
          <a:prstGeom prst="smileyFac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mtClean="0"/>
              <a:t>管理人さん</a:t>
            </a:r>
            <a:endParaRPr kumimoji="1" lang="ja-JP" altLang="en-US" dirty="0"/>
          </a:p>
        </p:txBody>
      </p:sp>
      <p:sp>
        <p:nvSpPr>
          <p:cNvPr id="111" name="上矢印 110"/>
          <p:cNvSpPr/>
          <p:nvPr/>
        </p:nvSpPr>
        <p:spPr>
          <a:xfrm>
            <a:off x="10141516" y="542919"/>
            <a:ext cx="598837" cy="5807547"/>
          </a:xfrm>
          <a:prstGeom prst="upArrow">
            <a:avLst>
              <a:gd name="adj1" fmla="val 33752"/>
              <a:gd name="adj2" fmla="val 51896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0765349" y="2225973"/>
            <a:ext cx="677108" cy="22847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3200" b="1" dirty="0" smtClean="0">
                <a:solidFill>
                  <a:srgbClr val="FF0000"/>
                </a:solidFill>
              </a:rPr>
              <a:t>編集の責任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788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7" grpId="0"/>
      <p:bldP spid="105" grpId="0" animBg="1"/>
      <p:bldP spid="106" grpId="0" animBg="1"/>
      <p:bldP spid="107" grpId="0" animBg="1"/>
      <p:bldP spid="4" grpId="0" animBg="1"/>
      <p:bldP spid="108" grpId="0" animBg="1"/>
      <p:bldP spid="109" grpId="0" animBg="1"/>
      <p:bldP spid="110" grpId="0" animBg="1"/>
      <p:bldP spid="111" grpId="0" animBg="1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659958" y="1254967"/>
            <a:ext cx="6568615" cy="499187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514350" lvl="0" indent="-514350"/>
            <a:r>
              <a:rPr lang="en-US" altLang="ja-JP" sz="3200" b="1" dirty="0"/>
              <a:t>Git</a:t>
            </a:r>
            <a:r>
              <a:rPr lang="ja-JP" altLang="en-US" sz="3200" dirty="0"/>
              <a:t>（</a:t>
            </a:r>
            <a:r>
              <a:rPr lang="ja-JP" altLang="en-US" sz="3200" dirty="0" smtClean="0"/>
              <a:t>ギット）</a:t>
            </a:r>
            <a:r>
              <a:rPr lang="ja-JP" altLang="en-US" sz="3200" dirty="0"/>
              <a:t>は、プログラムのソースコードなどの変更履歴を記録・追跡するための</a:t>
            </a:r>
            <a:r>
              <a:rPr lang="ja-JP" altLang="en-US" sz="3200" dirty="0" smtClean="0"/>
              <a:t>分散型リポジトリ管理システムである。</a:t>
            </a:r>
            <a:r>
              <a:rPr lang="en-US" altLang="ja-JP" sz="3200" dirty="0" smtClean="0"/>
              <a:t>(Wikipedia</a:t>
            </a:r>
            <a:r>
              <a:rPr lang="ja-JP" altLang="en-US" sz="3200" dirty="0" smtClean="0"/>
              <a:t>より</a:t>
            </a:r>
            <a:r>
              <a:rPr lang="en-US" altLang="ja-JP" sz="3200" dirty="0" smtClean="0"/>
              <a:t>)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dirty="0" smtClean="0"/>
              <a:t>Git</a:t>
            </a:r>
            <a:r>
              <a:rPr lang="ja-JP" altLang="en-US" sz="4800" dirty="0" smtClean="0"/>
              <a:t>とは（もうもう一度）</a:t>
            </a:r>
            <a:endParaRPr kumimoji="1" lang="ja-JP" altLang="en-US" sz="32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323322" y="3750906"/>
            <a:ext cx="4413380" cy="1800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36657" y="6027901"/>
            <a:ext cx="6189044" cy="61068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lvl="0" algn="ctr"/>
            <a:r>
              <a:rPr lang="ja-JP" alt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Wawati TC" charset="-120"/>
                <a:ea typeface="Wawati TC" charset="-120"/>
                <a:cs typeface="Wawati TC" charset="-120"/>
              </a:rPr>
              <a:t>責任の所在を追求したい</a:t>
            </a:r>
            <a:endParaRPr lang="en-US" altLang="ja-JP" sz="4000" dirty="0" smtClean="0">
              <a:solidFill>
                <a:schemeClr val="tx1">
                  <a:lumMod val="50000"/>
                  <a:lumOff val="50000"/>
                </a:schemeClr>
              </a:solidFill>
              <a:latin typeface="Wawati TC" charset="-120"/>
              <a:ea typeface="Wawati TC" charset="-120"/>
              <a:cs typeface="Wawati TC" charset="-120"/>
            </a:endParaRPr>
          </a:p>
        </p:txBody>
      </p:sp>
      <p:grpSp>
        <p:nvGrpSpPr>
          <p:cNvPr id="7" name="図形グループ 6"/>
          <p:cNvGrpSpPr/>
          <p:nvPr/>
        </p:nvGrpSpPr>
        <p:grpSpPr>
          <a:xfrm>
            <a:off x="10809770" y="3434164"/>
            <a:ext cx="914682" cy="1158319"/>
            <a:chOff x="2701106" y="3566559"/>
            <a:chExt cx="914682" cy="1158319"/>
          </a:xfrm>
        </p:grpSpPr>
        <p:sp>
          <p:nvSpPr>
            <p:cNvPr id="8" name="U ターン矢印 7"/>
            <p:cNvSpPr/>
            <p:nvPr/>
          </p:nvSpPr>
          <p:spPr>
            <a:xfrm rot="16200000" flipV="1">
              <a:off x="2402137" y="3865529"/>
              <a:ext cx="1037158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 rot="5400000">
              <a:off x="2805796" y="3914886"/>
              <a:ext cx="115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commit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10" name="図形グループ 9"/>
          <p:cNvGrpSpPr/>
          <p:nvPr/>
        </p:nvGrpSpPr>
        <p:grpSpPr>
          <a:xfrm>
            <a:off x="10806727" y="4592482"/>
            <a:ext cx="917725" cy="1132167"/>
            <a:chOff x="2698063" y="4724877"/>
            <a:chExt cx="917725" cy="1132167"/>
          </a:xfrm>
        </p:grpSpPr>
        <p:sp>
          <p:nvSpPr>
            <p:cNvPr id="11" name="U ターン矢印 10"/>
            <p:cNvSpPr/>
            <p:nvPr/>
          </p:nvSpPr>
          <p:spPr>
            <a:xfrm rot="16200000" flipV="1">
              <a:off x="2351589" y="5071351"/>
              <a:ext cx="1132167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 rot="5400000">
              <a:off x="2937381" y="5065407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a</a:t>
              </a:r>
              <a:r>
                <a:rPr kumimoji="1"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dd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13" name="図形グループ 12"/>
          <p:cNvGrpSpPr/>
          <p:nvPr/>
        </p:nvGrpSpPr>
        <p:grpSpPr>
          <a:xfrm>
            <a:off x="8224814" y="2229792"/>
            <a:ext cx="863698" cy="3381627"/>
            <a:chOff x="140186" y="2502962"/>
            <a:chExt cx="863698" cy="1039529"/>
          </a:xfrm>
        </p:grpSpPr>
        <p:sp>
          <p:nvSpPr>
            <p:cNvPr id="14" name="U ターン矢印 13"/>
            <p:cNvSpPr/>
            <p:nvPr/>
          </p:nvSpPr>
          <p:spPr>
            <a:xfrm rot="5400000" flipV="1">
              <a:off x="264510" y="2803117"/>
              <a:ext cx="1039529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 rot="16200000">
              <a:off x="-110111" y="2797919"/>
              <a:ext cx="9622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pull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16" name="図形グループ 15"/>
          <p:cNvGrpSpPr/>
          <p:nvPr/>
        </p:nvGrpSpPr>
        <p:grpSpPr>
          <a:xfrm>
            <a:off x="8567625" y="1561716"/>
            <a:ext cx="2681365" cy="4187109"/>
            <a:chOff x="458961" y="1844721"/>
            <a:chExt cx="2681365" cy="4187109"/>
          </a:xfrm>
        </p:grpSpPr>
        <p:sp>
          <p:nvSpPr>
            <p:cNvPr id="17" name="円柱 16"/>
            <p:cNvSpPr/>
            <p:nvPr/>
          </p:nvSpPr>
          <p:spPr>
            <a:xfrm>
              <a:off x="1082749" y="2238681"/>
              <a:ext cx="1475249" cy="548234"/>
            </a:xfrm>
            <a:prstGeom prst="ca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柱 17"/>
            <p:cNvSpPr/>
            <p:nvPr/>
          </p:nvSpPr>
          <p:spPr>
            <a:xfrm>
              <a:off x="1082749" y="3326388"/>
              <a:ext cx="1475249" cy="548234"/>
            </a:xfrm>
            <a:prstGeom prst="ca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円柱 18"/>
            <p:cNvSpPr/>
            <p:nvPr/>
          </p:nvSpPr>
          <p:spPr>
            <a:xfrm>
              <a:off x="1082749" y="4414095"/>
              <a:ext cx="1475249" cy="548234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柱 19"/>
            <p:cNvSpPr/>
            <p:nvPr/>
          </p:nvSpPr>
          <p:spPr>
            <a:xfrm>
              <a:off x="1082749" y="5483596"/>
              <a:ext cx="1475249" cy="548234"/>
            </a:xfrm>
            <a:prstGeom prst="ca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458961" y="1844721"/>
              <a:ext cx="2681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 smtClean="0"/>
                <a:t>リモートリポジトリ</a:t>
              </a:r>
              <a:endParaRPr kumimoji="1" lang="ja-JP" altLang="en-US" dirty="0"/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458961" y="2982050"/>
              <a:ext cx="2681365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 smtClean="0"/>
                <a:t>ローカルリポジトリ</a:t>
              </a:r>
              <a:endParaRPr kumimoji="1" lang="ja-JP" altLang="en-US" dirty="0"/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458961" y="3982632"/>
              <a:ext cx="2681365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mtClean="0"/>
                <a:t>インデックス</a:t>
              </a:r>
              <a:endParaRPr kumimoji="1" lang="ja-JP" altLang="en-US" dirty="0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458961" y="5119961"/>
              <a:ext cx="2681365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 smtClean="0"/>
                <a:t>ワーキングツリー</a:t>
              </a:r>
              <a:endParaRPr kumimoji="1" lang="en-US" altLang="ja-JP" dirty="0" smtClean="0"/>
            </a:p>
          </p:txBody>
        </p:sp>
      </p:grpSp>
      <p:grpSp>
        <p:nvGrpSpPr>
          <p:cNvPr id="25" name="図形グループ 24"/>
          <p:cNvGrpSpPr/>
          <p:nvPr/>
        </p:nvGrpSpPr>
        <p:grpSpPr>
          <a:xfrm>
            <a:off x="9764294" y="5805555"/>
            <a:ext cx="1034716" cy="503779"/>
            <a:chOff x="1663347" y="6086401"/>
            <a:chExt cx="1034716" cy="503779"/>
          </a:xfrm>
        </p:grpSpPr>
        <p:sp>
          <p:nvSpPr>
            <p:cNvPr id="26" name="テキスト ボックス 25"/>
            <p:cNvSpPr txBox="1"/>
            <p:nvPr/>
          </p:nvSpPr>
          <p:spPr>
            <a:xfrm>
              <a:off x="1771049" y="6145910"/>
              <a:ext cx="927014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 smtClean="0">
                  <a:latin typeface="Ricty Diminished" charset="0"/>
                  <a:ea typeface="Ricty Diminished" charset="0"/>
                  <a:cs typeface="Ricty Diminished" charset="0"/>
                </a:rPr>
                <a:t>編集</a:t>
              </a:r>
              <a:endParaRPr kumimoji="1" lang="ja-JP" altLang="en-US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  <p:sp>
          <p:nvSpPr>
            <p:cNvPr id="27" name="上矢印 26"/>
            <p:cNvSpPr/>
            <p:nvPr/>
          </p:nvSpPr>
          <p:spPr>
            <a:xfrm>
              <a:off x="1663347" y="6086401"/>
              <a:ext cx="279133" cy="503779"/>
            </a:xfrm>
            <a:prstGeom prst="upArrow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8" name="図形グループ 27"/>
          <p:cNvGrpSpPr/>
          <p:nvPr/>
        </p:nvGrpSpPr>
        <p:grpSpPr>
          <a:xfrm>
            <a:off x="10851276" y="2229793"/>
            <a:ext cx="913054" cy="1039529"/>
            <a:chOff x="2702734" y="2440404"/>
            <a:chExt cx="913054" cy="1039529"/>
          </a:xfrm>
        </p:grpSpPr>
        <p:sp>
          <p:nvSpPr>
            <p:cNvPr id="29" name="U ターン矢印 28"/>
            <p:cNvSpPr/>
            <p:nvPr/>
          </p:nvSpPr>
          <p:spPr>
            <a:xfrm rot="16200000" flipV="1">
              <a:off x="2402579" y="2740559"/>
              <a:ext cx="1039529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テキスト ボックス 29"/>
            <p:cNvSpPr txBox="1"/>
            <p:nvPr/>
          </p:nvSpPr>
          <p:spPr>
            <a:xfrm rot="5400000">
              <a:off x="2937381" y="2764364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push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460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dirty="0" smtClean="0"/>
              <a:t>Git</a:t>
            </a:r>
            <a:r>
              <a:rPr lang="ja-JP" altLang="en-US" sz="4800" dirty="0" smtClean="0"/>
              <a:t>の使い方</a:t>
            </a:r>
            <a:endParaRPr kumimoji="1" lang="ja-JP" altLang="en-US" sz="32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323322" y="3750906"/>
            <a:ext cx="4413380" cy="1800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pic>
        <p:nvPicPr>
          <p:cNvPr id="31" name="図 3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52"/>
          <a:stretch/>
        </p:blipFill>
        <p:spPr>
          <a:xfrm>
            <a:off x="2061099" y="3931148"/>
            <a:ext cx="3254039" cy="22405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511" y="4138133"/>
            <a:ext cx="3053459" cy="20336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118" y="1415252"/>
            <a:ext cx="3886947" cy="20406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7404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393" y="1380930"/>
            <a:ext cx="7675047" cy="4931218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 smtClean="0"/>
              <a:t>ターミナルのイメージ</a:t>
            </a:r>
            <a:endParaRPr kumimoji="1" lang="ja-JP" altLang="en-US" sz="48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52"/>
          <a:stretch/>
        </p:blipFill>
        <p:spPr>
          <a:xfrm>
            <a:off x="8416952" y="4207786"/>
            <a:ext cx="3254039" cy="22405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606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659958" y="653143"/>
            <a:ext cx="10693842" cy="555171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ja-JP" altLang="en-US" sz="3200" dirty="0" smtClean="0"/>
              <a:t>座席番号</a:t>
            </a:r>
            <a:endParaRPr lang="en-US" altLang="ja-JP" sz="3200" dirty="0" smtClean="0"/>
          </a:p>
          <a:p>
            <a:pPr algn="ctr"/>
            <a:endParaRPr lang="en-US" altLang="ja-JP" sz="3200" dirty="0"/>
          </a:p>
          <a:p>
            <a:pPr algn="ctr"/>
            <a:endParaRPr lang="en-US" altLang="ja-JP" sz="3200" dirty="0" smtClean="0"/>
          </a:p>
          <a:p>
            <a:pPr algn="ctr"/>
            <a:r>
              <a:rPr lang="ja-JP" altLang="en-US" sz="3200" dirty="0" smtClean="0"/>
              <a:t>資料</a:t>
            </a:r>
            <a:r>
              <a:rPr lang="en-US" altLang="ja-JP" sz="3200" dirty="0" smtClean="0"/>
              <a:t>URL</a:t>
            </a:r>
          </a:p>
          <a:p>
            <a:pPr algn="ctr"/>
            <a:r>
              <a:rPr lang="en-US" altLang="ja-JP" sz="3200" dirty="0">
                <a:hlinkClick r:id="rId2"/>
              </a:rPr>
              <a:t>https://</a:t>
            </a:r>
            <a:r>
              <a:rPr lang="en-US" altLang="ja-JP" sz="3200" dirty="0" smtClean="0">
                <a:hlinkClick r:id="rId2"/>
              </a:rPr>
              <a:t>goo.gl/sTa9DM</a:t>
            </a:r>
            <a:endParaRPr lang="en-US" altLang="ja-JP" sz="3200" dirty="0" smtClean="0"/>
          </a:p>
          <a:p>
            <a:pPr algn="ctr"/>
            <a:endParaRPr lang="en-US" altLang="ja-JP" sz="3200" dirty="0"/>
          </a:p>
          <a:p>
            <a:pPr algn="ctr"/>
            <a:r>
              <a:rPr lang="en-US" altLang="ja-JP" sz="3200" dirty="0" err="1" smtClean="0"/>
              <a:t>Wifi</a:t>
            </a:r>
            <a:endParaRPr lang="en-US" altLang="ja-JP" sz="3200" dirty="0" smtClean="0"/>
          </a:p>
          <a:p>
            <a:pPr algn="ctr"/>
            <a:r>
              <a:rPr lang="en-US" altLang="ja-JP" sz="3200" dirty="0" smtClean="0"/>
              <a:t>Dog-Guest / 52aEmivk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dirty="0" smtClean="0">
                <a:latin typeface="Segoe Script" charset="0"/>
                <a:ea typeface="Segoe Script" charset="0"/>
                <a:cs typeface="Segoe Script" charset="0"/>
              </a:rPr>
              <a:t>Welcome to Donuts !!</a:t>
            </a:r>
            <a:endParaRPr kumimoji="1" lang="ja-JP" altLang="en-US" sz="4800" dirty="0">
              <a:latin typeface="Segoe Script" charset="0"/>
              <a:ea typeface="Segoe Script" charset="0"/>
              <a:cs typeface="Segoe Scrip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9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dirty="0" err="1" smtClean="0"/>
              <a:t>SourceTree</a:t>
            </a:r>
            <a:r>
              <a:rPr kumimoji="1" lang="ja-JP" altLang="en-US" sz="4800" dirty="0" smtClean="0"/>
              <a:t>のイメージ</a:t>
            </a:r>
            <a:endParaRPr kumimoji="1" lang="ja-JP" altLang="en-US" sz="48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22" b="8381"/>
          <a:stretch/>
        </p:blipFill>
        <p:spPr>
          <a:xfrm>
            <a:off x="2651917" y="1334277"/>
            <a:ext cx="6858000" cy="528112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284" y="4468381"/>
            <a:ext cx="3886947" cy="20406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1533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dirty="0" smtClean="0"/>
              <a:t>GitHub</a:t>
            </a:r>
            <a:r>
              <a:rPr kumimoji="1" lang="ja-JP" altLang="en-US" sz="4800" dirty="0" smtClean="0"/>
              <a:t>のイメージ</a:t>
            </a:r>
            <a:endParaRPr kumimoji="1" lang="ja-JP" altLang="en-US" sz="48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396" y="1598295"/>
            <a:ext cx="5924349" cy="477897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872" y="4605775"/>
            <a:ext cx="3053459" cy="20336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71420">
            <a:off x="3685315" y="2226213"/>
            <a:ext cx="4396252" cy="108765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20" b="30702"/>
          <a:stretch/>
        </p:blipFill>
        <p:spPr>
          <a:xfrm rot="790617">
            <a:off x="4304958" y="2074117"/>
            <a:ext cx="2968352" cy="1761423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4272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659958" y="1212979"/>
            <a:ext cx="10693842" cy="499187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514350" indent="-514350">
              <a:lnSpc>
                <a:spcPct val="300000"/>
              </a:lnSpc>
              <a:buFont typeface="+mj-lt"/>
              <a:buAutoNum type="arabicPeriod"/>
            </a:pPr>
            <a:r>
              <a:rPr lang="en-US" altLang="ja-JP" sz="3200" dirty="0" smtClean="0"/>
              <a:t>Git</a:t>
            </a:r>
            <a:r>
              <a:rPr lang="ja-JP" altLang="en-US" sz="3200" dirty="0" smtClean="0"/>
              <a:t>とは</a:t>
            </a:r>
            <a:endParaRPr lang="en-US" altLang="ja-JP" sz="3200" dirty="0" smtClean="0"/>
          </a:p>
          <a:p>
            <a:pPr marL="514350" indent="-514350">
              <a:lnSpc>
                <a:spcPct val="300000"/>
              </a:lnSpc>
              <a:buFont typeface="+mj-lt"/>
              <a:buAutoNum type="arabicPeriod"/>
            </a:pPr>
            <a:r>
              <a:rPr lang="ja-JP" altLang="en-US" sz="3200" dirty="0" smtClean="0"/>
              <a:t>とりあえず使ってみる</a:t>
            </a:r>
            <a:endParaRPr lang="en-US" altLang="ja-JP" sz="3200" dirty="0" smtClean="0"/>
          </a:p>
          <a:p>
            <a:pPr marL="514350" indent="-514350">
              <a:lnSpc>
                <a:spcPct val="300000"/>
              </a:lnSpc>
              <a:buFont typeface="+mj-lt"/>
              <a:buAutoNum type="arabicPeriod"/>
            </a:pPr>
            <a:r>
              <a:rPr lang="ja-JP" altLang="en-US" sz="3200" dirty="0" smtClean="0"/>
              <a:t>実際の業務であった使い方を体験してみる</a:t>
            </a:r>
            <a:endParaRPr lang="en-US" altLang="ja-JP" sz="3200" dirty="0" smtClean="0"/>
          </a:p>
          <a:p>
            <a:pPr marL="514350" indent="-514350">
              <a:lnSpc>
                <a:spcPct val="300000"/>
              </a:lnSpc>
              <a:buFont typeface="+mj-lt"/>
              <a:buAutoNum type="arabicPeriod"/>
            </a:pPr>
            <a:endParaRPr lang="ja-JP" altLang="en-US" sz="3200" dirty="0" smtClean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 smtClean="0"/>
              <a:t>目次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04938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7190C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190C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とりあえず使って</a:t>
            </a:r>
            <a:r>
              <a:rPr lang="ja-JP" altLang="en-US" sz="4800" dirty="0" smtClean="0"/>
              <a:t>みる</a:t>
            </a:r>
            <a:endParaRPr kumimoji="1" lang="ja-JP" altLang="en-US" sz="4800" dirty="0"/>
          </a:p>
        </p:txBody>
      </p:sp>
      <p:grpSp>
        <p:nvGrpSpPr>
          <p:cNvPr id="4" name="図形グループ 3"/>
          <p:cNvGrpSpPr/>
          <p:nvPr/>
        </p:nvGrpSpPr>
        <p:grpSpPr>
          <a:xfrm>
            <a:off x="10809770" y="3434164"/>
            <a:ext cx="914682" cy="1158319"/>
            <a:chOff x="2701106" y="3566559"/>
            <a:chExt cx="914682" cy="1158319"/>
          </a:xfrm>
        </p:grpSpPr>
        <p:sp>
          <p:nvSpPr>
            <p:cNvPr id="6" name="U ターン矢印 5"/>
            <p:cNvSpPr/>
            <p:nvPr/>
          </p:nvSpPr>
          <p:spPr>
            <a:xfrm rot="16200000" flipV="1">
              <a:off x="2402137" y="3865529"/>
              <a:ext cx="1037158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テキスト ボックス 6"/>
            <p:cNvSpPr txBox="1"/>
            <p:nvPr/>
          </p:nvSpPr>
          <p:spPr>
            <a:xfrm rot="5400000">
              <a:off x="2805796" y="3914886"/>
              <a:ext cx="115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commit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8" name="図形グループ 7"/>
          <p:cNvGrpSpPr/>
          <p:nvPr/>
        </p:nvGrpSpPr>
        <p:grpSpPr>
          <a:xfrm>
            <a:off x="10806727" y="4592482"/>
            <a:ext cx="917725" cy="1132167"/>
            <a:chOff x="2698063" y="4724877"/>
            <a:chExt cx="917725" cy="1132167"/>
          </a:xfrm>
        </p:grpSpPr>
        <p:sp>
          <p:nvSpPr>
            <p:cNvPr id="9" name="U ターン矢印 8"/>
            <p:cNvSpPr/>
            <p:nvPr/>
          </p:nvSpPr>
          <p:spPr>
            <a:xfrm rot="16200000" flipV="1">
              <a:off x="2351589" y="5071351"/>
              <a:ext cx="1132167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 rot="5400000">
              <a:off x="2937381" y="5065407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a</a:t>
              </a:r>
              <a:r>
                <a:rPr kumimoji="1"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dd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14" name="図形グループ 13"/>
          <p:cNvGrpSpPr/>
          <p:nvPr/>
        </p:nvGrpSpPr>
        <p:grpSpPr>
          <a:xfrm>
            <a:off x="8567625" y="1561716"/>
            <a:ext cx="2681365" cy="4187109"/>
            <a:chOff x="458961" y="1844721"/>
            <a:chExt cx="2681365" cy="4187109"/>
          </a:xfrm>
        </p:grpSpPr>
        <p:sp>
          <p:nvSpPr>
            <p:cNvPr id="15" name="円柱 14"/>
            <p:cNvSpPr/>
            <p:nvPr/>
          </p:nvSpPr>
          <p:spPr>
            <a:xfrm>
              <a:off x="1082749" y="2238681"/>
              <a:ext cx="1475249" cy="548234"/>
            </a:xfrm>
            <a:prstGeom prst="ca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円柱 15"/>
            <p:cNvSpPr/>
            <p:nvPr/>
          </p:nvSpPr>
          <p:spPr>
            <a:xfrm>
              <a:off x="1082749" y="3326388"/>
              <a:ext cx="1475249" cy="548234"/>
            </a:xfrm>
            <a:prstGeom prst="ca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柱 16"/>
            <p:cNvSpPr/>
            <p:nvPr/>
          </p:nvSpPr>
          <p:spPr>
            <a:xfrm>
              <a:off x="1082749" y="4414095"/>
              <a:ext cx="1475249" cy="548234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柱 17"/>
            <p:cNvSpPr/>
            <p:nvPr/>
          </p:nvSpPr>
          <p:spPr>
            <a:xfrm>
              <a:off x="1082749" y="5483596"/>
              <a:ext cx="1475249" cy="548234"/>
            </a:xfrm>
            <a:prstGeom prst="ca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458961" y="1844721"/>
              <a:ext cx="2681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 smtClean="0"/>
                <a:t>リモートリポジトリ</a:t>
              </a:r>
              <a:endParaRPr kumimoji="1" lang="ja-JP" altLang="en-US" dirty="0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458961" y="2982050"/>
              <a:ext cx="2681365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 smtClean="0"/>
                <a:t>ローカルリポジトリ</a:t>
              </a:r>
              <a:endParaRPr kumimoji="1" lang="ja-JP" altLang="en-US" dirty="0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458961" y="3982632"/>
              <a:ext cx="2681365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mtClean="0"/>
                <a:t>インデックス</a:t>
              </a:r>
              <a:endParaRPr kumimoji="1" lang="ja-JP" altLang="en-US" dirty="0"/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458961" y="5119961"/>
              <a:ext cx="2681365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 smtClean="0"/>
                <a:t>ワーキングツリー</a:t>
              </a:r>
              <a:endParaRPr kumimoji="1" lang="en-US" altLang="ja-JP" dirty="0" smtClean="0"/>
            </a:p>
          </p:txBody>
        </p:sp>
      </p:grpSp>
      <p:grpSp>
        <p:nvGrpSpPr>
          <p:cNvPr id="23" name="図形グループ 22"/>
          <p:cNvGrpSpPr/>
          <p:nvPr/>
        </p:nvGrpSpPr>
        <p:grpSpPr>
          <a:xfrm>
            <a:off x="9764294" y="5805555"/>
            <a:ext cx="1034716" cy="503779"/>
            <a:chOff x="1663347" y="6086401"/>
            <a:chExt cx="1034716" cy="503779"/>
          </a:xfrm>
        </p:grpSpPr>
        <p:sp>
          <p:nvSpPr>
            <p:cNvPr id="24" name="テキスト ボックス 23"/>
            <p:cNvSpPr txBox="1"/>
            <p:nvPr/>
          </p:nvSpPr>
          <p:spPr>
            <a:xfrm>
              <a:off x="1771049" y="6145910"/>
              <a:ext cx="927014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 smtClean="0">
                  <a:latin typeface="Ricty Diminished" charset="0"/>
                  <a:ea typeface="Ricty Diminished" charset="0"/>
                  <a:cs typeface="Ricty Diminished" charset="0"/>
                </a:rPr>
                <a:t>編集</a:t>
              </a:r>
              <a:endParaRPr kumimoji="1" lang="ja-JP" altLang="en-US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  <p:sp>
          <p:nvSpPr>
            <p:cNvPr id="25" name="上矢印 24"/>
            <p:cNvSpPr/>
            <p:nvPr/>
          </p:nvSpPr>
          <p:spPr>
            <a:xfrm>
              <a:off x="1663347" y="6086401"/>
              <a:ext cx="279133" cy="503779"/>
            </a:xfrm>
            <a:prstGeom prst="upArrow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6" name="図形グループ 25"/>
          <p:cNvGrpSpPr/>
          <p:nvPr/>
        </p:nvGrpSpPr>
        <p:grpSpPr>
          <a:xfrm>
            <a:off x="10851276" y="2229793"/>
            <a:ext cx="913054" cy="1039529"/>
            <a:chOff x="2702734" y="2440404"/>
            <a:chExt cx="913054" cy="1039529"/>
          </a:xfrm>
        </p:grpSpPr>
        <p:sp>
          <p:nvSpPr>
            <p:cNvPr id="27" name="U ターン矢印 26"/>
            <p:cNvSpPr/>
            <p:nvPr/>
          </p:nvSpPr>
          <p:spPr>
            <a:xfrm rot="16200000" flipV="1">
              <a:off x="2402579" y="2740559"/>
              <a:ext cx="1039529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テキスト ボックス 27"/>
            <p:cNvSpPr txBox="1"/>
            <p:nvPr/>
          </p:nvSpPr>
          <p:spPr>
            <a:xfrm rot="5400000">
              <a:off x="2937381" y="2764364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push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sp>
        <p:nvSpPr>
          <p:cNvPr id="2" name="テキスト ボックス 1"/>
          <p:cNvSpPr txBox="1"/>
          <p:nvPr/>
        </p:nvSpPr>
        <p:spPr>
          <a:xfrm>
            <a:off x="846142" y="1610822"/>
            <a:ext cx="7187093" cy="42542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R="0" lvl="0" defTabSz="914400" eaLnBrk="1" fontAlgn="auto" latinLnBrk="0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ja-JP" altLang="en-US" sz="3200" dirty="0" smtClean="0"/>
              <a:t>インデックスに</a:t>
            </a:r>
            <a:r>
              <a:rPr lang="en-US" altLang="ja-JP" sz="3200" dirty="0" smtClean="0"/>
              <a:t> add!</a:t>
            </a:r>
          </a:p>
          <a:p>
            <a:pPr marR="0" lvl="0" defTabSz="914400" eaLnBrk="1" fontAlgn="auto" latinLnBrk="0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ja-JP" altLang="en-US" sz="3200" dirty="0" smtClean="0"/>
              <a:t>ローカルリポジトリに</a:t>
            </a:r>
            <a:r>
              <a:rPr kumimoji="1" lang="en-US" altLang="ja-JP" sz="3200" dirty="0" smtClean="0"/>
              <a:t> commit!</a:t>
            </a:r>
          </a:p>
          <a:p>
            <a:pPr marR="0" lvl="0" defTabSz="914400" eaLnBrk="1" fontAlgn="auto" latinLnBrk="0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ja-JP" altLang="en-US" sz="3200" dirty="0" smtClean="0"/>
              <a:t>リモートリポジトリに</a:t>
            </a:r>
            <a:r>
              <a:rPr lang="en-US" altLang="ja-JP" sz="3200" dirty="0" smtClean="0"/>
              <a:t>push!</a:t>
            </a:r>
            <a:endParaRPr kumimoji="1"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24030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いよいよ使ってみる</a:t>
            </a:r>
            <a:r>
              <a:rPr lang="en-US" altLang="ja-JP" sz="4800" dirty="0" smtClean="0"/>
              <a:t> </a:t>
            </a:r>
            <a:r>
              <a:rPr lang="ja-JP" altLang="en-US" sz="3200" dirty="0" smtClean="0"/>
              <a:t>事前準備</a:t>
            </a:r>
            <a:endParaRPr kumimoji="1" lang="ja-JP" altLang="en-US" sz="3200" dirty="0"/>
          </a:p>
        </p:txBody>
      </p:sp>
      <p:grpSp>
        <p:nvGrpSpPr>
          <p:cNvPr id="4" name="図形グループ 3"/>
          <p:cNvGrpSpPr/>
          <p:nvPr/>
        </p:nvGrpSpPr>
        <p:grpSpPr>
          <a:xfrm>
            <a:off x="10809770" y="3434164"/>
            <a:ext cx="914682" cy="1158319"/>
            <a:chOff x="2701106" y="3566559"/>
            <a:chExt cx="914682" cy="1158319"/>
          </a:xfrm>
        </p:grpSpPr>
        <p:sp>
          <p:nvSpPr>
            <p:cNvPr id="6" name="U ターン矢印 5"/>
            <p:cNvSpPr/>
            <p:nvPr/>
          </p:nvSpPr>
          <p:spPr>
            <a:xfrm rot="16200000" flipV="1">
              <a:off x="2402137" y="3865529"/>
              <a:ext cx="1037158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テキスト ボックス 6"/>
            <p:cNvSpPr txBox="1"/>
            <p:nvPr/>
          </p:nvSpPr>
          <p:spPr>
            <a:xfrm rot="5400000">
              <a:off x="2805796" y="3914886"/>
              <a:ext cx="115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commit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8" name="図形グループ 7"/>
          <p:cNvGrpSpPr/>
          <p:nvPr/>
        </p:nvGrpSpPr>
        <p:grpSpPr>
          <a:xfrm>
            <a:off x="10806727" y="4592482"/>
            <a:ext cx="917725" cy="1132167"/>
            <a:chOff x="2698063" y="4724877"/>
            <a:chExt cx="917725" cy="1132167"/>
          </a:xfrm>
        </p:grpSpPr>
        <p:sp>
          <p:nvSpPr>
            <p:cNvPr id="9" name="U ターン矢印 8"/>
            <p:cNvSpPr/>
            <p:nvPr/>
          </p:nvSpPr>
          <p:spPr>
            <a:xfrm rot="16200000" flipV="1">
              <a:off x="2351589" y="5071351"/>
              <a:ext cx="1132167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 rot="5400000">
              <a:off x="2937381" y="5065407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a</a:t>
              </a:r>
              <a:r>
                <a:rPr kumimoji="1"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dd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14" name="図形グループ 13"/>
          <p:cNvGrpSpPr/>
          <p:nvPr/>
        </p:nvGrpSpPr>
        <p:grpSpPr>
          <a:xfrm>
            <a:off x="8567625" y="1561716"/>
            <a:ext cx="2681365" cy="4187109"/>
            <a:chOff x="458961" y="1844721"/>
            <a:chExt cx="2681365" cy="4187109"/>
          </a:xfrm>
        </p:grpSpPr>
        <p:sp>
          <p:nvSpPr>
            <p:cNvPr id="15" name="円柱 14"/>
            <p:cNvSpPr/>
            <p:nvPr/>
          </p:nvSpPr>
          <p:spPr>
            <a:xfrm>
              <a:off x="1082749" y="2238681"/>
              <a:ext cx="1475249" cy="548234"/>
            </a:xfrm>
            <a:prstGeom prst="ca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円柱 15"/>
            <p:cNvSpPr/>
            <p:nvPr/>
          </p:nvSpPr>
          <p:spPr>
            <a:xfrm>
              <a:off x="1082749" y="3326388"/>
              <a:ext cx="1475249" cy="548234"/>
            </a:xfrm>
            <a:prstGeom prst="ca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柱 16"/>
            <p:cNvSpPr/>
            <p:nvPr/>
          </p:nvSpPr>
          <p:spPr>
            <a:xfrm>
              <a:off x="1082749" y="4414095"/>
              <a:ext cx="1475249" cy="548234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柱 17"/>
            <p:cNvSpPr/>
            <p:nvPr/>
          </p:nvSpPr>
          <p:spPr>
            <a:xfrm>
              <a:off x="1082749" y="5483596"/>
              <a:ext cx="1475249" cy="548234"/>
            </a:xfrm>
            <a:prstGeom prst="ca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458961" y="1844721"/>
              <a:ext cx="2681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 smtClean="0"/>
                <a:t>リモートリポジトリ</a:t>
              </a:r>
              <a:endParaRPr kumimoji="1" lang="ja-JP" altLang="en-US" dirty="0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458961" y="2982050"/>
              <a:ext cx="2681365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 smtClean="0"/>
                <a:t>ローカルリポジトリ</a:t>
              </a:r>
              <a:endParaRPr kumimoji="1" lang="ja-JP" altLang="en-US" dirty="0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458961" y="3982632"/>
              <a:ext cx="2681365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mtClean="0"/>
                <a:t>インデックス</a:t>
              </a:r>
              <a:endParaRPr kumimoji="1" lang="ja-JP" altLang="en-US" dirty="0"/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458961" y="5119961"/>
              <a:ext cx="2681365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 smtClean="0"/>
                <a:t>ワーキングツリー</a:t>
              </a:r>
              <a:endParaRPr kumimoji="1" lang="en-US" altLang="ja-JP" dirty="0" smtClean="0"/>
            </a:p>
          </p:txBody>
        </p:sp>
      </p:grpSp>
      <p:grpSp>
        <p:nvGrpSpPr>
          <p:cNvPr id="23" name="図形グループ 22"/>
          <p:cNvGrpSpPr/>
          <p:nvPr/>
        </p:nvGrpSpPr>
        <p:grpSpPr>
          <a:xfrm>
            <a:off x="9764294" y="5805555"/>
            <a:ext cx="1034716" cy="503779"/>
            <a:chOff x="1663347" y="6086401"/>
            <a:chExt cx="1034716" cy="503779"/>
          </a:xfrm>
        </p:grpSpPr>
        <p:sp>
          <p:nvSpPr>
            <p:cNvPr id="24" name="テキスト ボックス 23"/>
            <p:cNvSpPr txBox="1"/>
            <p:nvPr/>
          </p:nvSpPr>
          <p:spPr>
            <a:xfrm>
              <a:off x="1771049" y="6145910"/>
              <a:ext cx="927014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 smtClean="0">
                  <a:latin typeface="Ricty Diminished" charset="0"/>
                  <a:ea typeface="Ricty Diminished" charset="0"/>
                  <a:cs typeface="Ricty Diminished" charset="0"/>
                </a:rPr>
                <a:t>編集</a:t>
              </a:r>
              <a:endParaRPr kumimoji="1" lang="ja-JP" altLang="en-US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  <p:sp>
          <p:nvSpPr>
            <p:cNvPr id="25" name="上矢印 24"/>
            <p:cNvSpPr/>
            <p:nvPr/>
          </p:nvSpPr>
          <p:spPr>
            <a:xfrm>
              <a:off x="1663347" y="6086401"/>
              <a:ext cx="279133" cy="503779"/>
            </a:xfrm>
            <a:prstGeom prst="upArrow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6" name="図形グループ 25"/>
          <p:cNvGrpSpPr/>
          <p:nvPr/>
        </p:nvGrpSpPr>
        <p:grpSpPr>
          <a:xfrm>
            <a:off x="10851276" y="2229793"/>
            <a:ext cx="913054" cy="1039529"/>
            <a:chOff x="2702734" y="2440404"/>
            <a:chExt cx="913054" cy="1039529"/>
          </a:xfrm>
        </p:grpSpPr>
        <p:sp>
          <p:nvSpPr>
            <p:cNvPr id="27" name="U ターン矢印 26"/>
            <p:cNvSpPr/>
            <p:nvPr/>
          </p:nvSpPr>
          <p:spPr>
            <a:xfrm rot="16200000" flipV="1">
              <a:off x="2402579" y="2740559"/>
              <a:ext cx="1039529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テキスト ボックス 27"/>
            <p:cNvSpPr txBox="1"/>
            <p:nvPr/>
          </p:nvSpPr>
          <p:spPr>
            <a:xfrm rot="5400000">
              <a:off x="2937381" y="2764364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push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sp>
        <p:nvSpPr>
          <p:cNvPr id="2" name="テキスト ボックス 1"/>
          <p:cNvSpPr txBox="1"/>
          <p:nvPr/>
        </p:nvSpPr>
        <p:spPr>
          <a:xfrm>
            <a:off x="288758" y="2214450"/>
            <a:ext cx="7933012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marR="0" lvl="0" indent="-514350" defTabSz="914400" eaLnBrk="1" fontAlgn="auto" latinLnBrk="0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ja-JP" altLang="en-US" sz="3200" dirty="0" smtClean="0"/>
              <a:t>ローカルリポジトリを作成する</a:t>
            </a:r>
            <a:endParaRPr lang="en-US" altLang="ja-JP" sz="3200" dirty="0" smtClean="0"/>
          </a:p>
          <a:p>
            <a:pPr marL="514350" indent="-514350">
              <a:lnSpc>
                <a:spcPct val="300000"/>
              </a:lnSpc>
              <a:buFont typeface="+mj-lt"/>
              <a:buAutoNum type="arabicPeriod"/>
              <a:defRPr/>
            </a:pPr>
            <a:r>
              <a:rPr lang="ja-JP" altLang="en-US" sz="3200" dirty="0"/>
              <a:t>リモートリポジトリを登録</a:t>
            </a:r>
            <a:r>
              <a:rPr lang="ja-JP" altLang="en-US" sz="3200" dirty="0" smtClean="0"/>
              <a:t>する</a:t>
            </a:r>
            <a:endParaRPr lang="en-US" altLang="ja-JP" sz="3200" dirty="0" smtClean="0"/>
          </a:p>
        </p:txBody>
      </p:sp>
    </p:spTree>
    <p:extLst>
      <p:ext uri="{BB962C8B-B14F-4D97-AF65-F5344CB8AC3E}">
        <p14:creationId xmlns:p14="http://schemas.microsoft.com/office/powerpoint/2010/main" val="165627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34" y="2013795"/>
            <a:ext cx="7976834" cy="3897253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いよいよ使ってみる</a:t>
            </a:r>
            <a:r>
              <a:rPr lang="en-US" altLang="ja-JP" sz="4800" dirty="0" smtClean="0"/>
              <a:t> </a:t>
            </a:r>
            <a:r>
              <a:rPr lang="ja-JP" altLang="en-US" sz="3200" dirty="0" smtClean="0"/>
              <a:t>事前準備</a:t>
            </a:r>
            <a:endParaRPr kumimoji="1" lang="ja-JP" altLang="en-US" sz="3200" dirty="0"/>
          </a:p>
        </p:txBody>
      </p:sp>
      <p:grpSp>
        <p:nvGrpSpPr>
          <p:cNvPr id="11" name="図形グループ 10"/>
          <p:cNvGrpSpPr/>
          <p:nvPr/>
        </p:nvGrpSpPr>
        <p:grpSpPr>
          <a:xfrm>
            <a:off x="8567625" y="1561716"/>
            <a:ext cx="3196705" cy="4747618"/>
            <a:chOff x="8567625" y="1561716"/>
            <a:chExt cx="3196705" cy="4747618"/>
          </a:xfrm>
        </p:grpSpPr>
        <p:grpSp>
          <p:nvGrpSpPr>
            <p:cNvPr id="4" name="図形グループ 3"/>
            <p:cNvGrpSpPr/>
            <p:nvPr/>
          </p:nvGrpSpPr>
          <p:grpSpPr>
            <a:xfrm>
              <a:off x="10809770" y="3434164"/>
              <a:ext cx="914682" cy="1158319"/>
              <a:chOff x="2701106" y="3566559"/>
              <a:chExt cx="914682" cy="1158319"/>
            </a:xfrm>
          </p:grpSpPr>
          <p:sp>
            <p:nvSpPr>
              <p:cNvPr id="6" name="U ターン矢印 5"/>
              <p:cNvSpPr/>
              <p:nvPr/>
            </p:nvSpPr>
            <p:spPr>
              <a:xfrm rot="16200000" flipV="1">
                <a:off x="2402137" y="3865529"/>
                <a:ext cx="1037158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テキスト ボックス 6"/>
              <p:cNvSpPr txBox="1"/>
              <p:nvPr/>
            </p:nvSpPr>
            <p:spPr>
              <a:xfrm rot="5400000">
                <a:off x="2805796" y="3914886"/>
                <a:ext cx="11583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commit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  <p:grpSp>
          <p:nvGrpSpPr>
            <p:cNvPr id="8" name="図形グループ 7"/>
            <p:cNvGrpSpPr/>
            <p:nvPr/>
          </p:nvGrpSpPr>
          <p:grpSpPr>
            <a:xfrm>
              <a:off x="10806727" y="4592482"/>
              <a:ext cx="917725" cy="1132167"/>
              <a:chOff x="2698063" y="4724877"/>
              <a:chExt cx="917725" cy="1132167"/>
            </a:xfrm>
          </p:grpSpPr>
          <p:sp>
            <p:nvSpPr>
              <p:cNvPr id="9" name="U ターン矢印 8"/>
              <p:cNvSpPr/>
              <p:nvPr/>
            </p:nvSpPr>
            <p:spPr>
              <a:xfrm rot="16200000" flipV="1">
                <a:off x="2351589" y="5071351"/>
                <a:ext cx="1132167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テキスト ボックス 9"/>
              <p:cNvSpPr txBox="1"/>
              <p:nvPr/>
            </p:nvSpPr>
            <p:spPr>
              <a:xfrm rot="5400000">
                <a:off x="2937381" y="5065407"/>
                <a:ext cx="8951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a</a:t>
                </a:r>
                <a:r>
                  <a:rPr kumimoji="1"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dd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  <p:grpSp>
          <p:nvGrpSpPr>
            <p:cNvPr id="14" name="図形グループ 13"/>
            <p:cNvGrpSpPr/>
            <p:nvPr/>
          </p:nvGrpSpPr>
          <p:grpSpPr>
            <a:xfrm>
              <a:off x="8567625" y="1561716"/>
              <a:ext cx="2681365" cy="4187109"/>
              <a:chOff x="458961" y="1844721"/>
              <a:chExt cx="2681365" cy="4187109"/>
            </a:xfrm>
          </p:grpSpPr>
          <p:sp>
            <p:nvSpPr>
              <p:cNvPr id="15" name="円柱 14"/>
              <p:cNvSpPr/>
              <p:nvPr/>
            </p:nvSpPr>
            <p:spPr>
              <a:xfrm>
                <a:off x="1082749" y="2238681"/>
                <a:ext cx="1475249" cy="548234"/>
              </a:xfrm>
              <a:prstGeom prst="can">
                <a:avLst/>
              </a:prstGeom>
              <a:solidFill>
                <a:srgbClr val="843C0C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円柱 15"/>
              <p:cNvSpPr/>
              <p:nvPr/>
            </p:nvSpPr>
            <p:spPr>
              <a:xfrm>
                <a:off x="1082749" y="3326388"/>
                <a:ext cx="1475249" cy="548234"/>
              </a:xfrm>
              <a:prstGeom prst="can">
                <a:avLst/>
              </a:prstGeom>
              <a:solidFill>
                <a:srgbClr val="C55A11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円柱 16"/>
              <p:cNvSpPr/>
              <p:nvPr/>
            </p:nvSpPr>
            <p:spPr>
              <a:xfrm>
                <a:off x="1082749" y="4414095"/>
                <a:ext cx="1475249" cy="548234"/>
              </a:xfrm>
              <a:prstGeom prst="can">
                <a:avLst/>
              </a:prstGeom>
              <a:solidFill>
                <a:srgbClr val="F4B183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円柱 17"/>
              <p:cNvSpPr/>
              <p:nvPr/>
            </p:nvSpPr>
            <p:spPr>
              <a:xfrm>
                <a:off x="1082749" y="5483596"/>
                <a:ext cx="1475249" cy="548234"/>
              </a:xfrm>
              <a:prstGeom prst="can">
                <a:avLst/>
              </a:prstGeom>
              <a:solidFill>
                <a:srgbClr val="F8CBAD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テキスト ボックス 18"/>
              <p:cNvSpPr txBox="1"/>
              <p:nvPr/>
            </p:nvSpPr>
            <p:spPr>
              <a:xfrm>
                <a:off x="458961" y="1844721"/>
                <a:ext cx="2681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リモートリポジトリ</a:t>
                </a:r>
                <a:endParaRPr kumimoji="1" lang="ja-JP" altLang="en-US" dirty="0"/>
              </a:p>
            </p:txBody>
          </p:sp>
          <p:sp>
            <p:nvSpPr>
              <p:cNvPr id="20" name="テキスト ボックス 19"/>
              <p:cNvSpPr txBox="1"/>
              <p:nvPr/>
            </p:nvSpPr>
            <p:spPr>
              <a:xfrm>
                <a:off x="458961" y="2982050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ローカルリポジトリ</a:t>
                </a:r>
                <a:endParaRPr kumimoji="1" lang="ja-JP" altLang="en-US" dirty="0"/>
              </a:p>
            </p:txBody>
          </p:sp>
          <p:sp>
            <p:nvSpPr>
              <p:cNvPr id="21" name="テキスト ボックス 20"/>
              <p:cNvSpPr txBox="1"/>
              <p:nvPr/>
            </p:nvSpPr>
            <p:spPr>
              <a:xfrm>
                <a:off x="458961" y="3982632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mtClean="0"/>
                  <a:t>インデックス</a:t>
                </a:r>
                <a:endParaRPr kumimoji="1" lang="ja-JP" altLang="en-US" dirty="0"/>
              </a:p>
            </p:txBody>
          </p:sp>
          <p:sp>
            <p:nvSpPr>
              <p:cNvPr id="22" name="テキスト ボックス 21"/>
              <p:cNvSpPr txBox="1"/>
              <p:nvPr/>
            </p:nvSpPr>
            <p:spPr>
              <a:xfrm>
                <a:off x="458961" y="5119961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ワーキングツリー</a:t>
                </a:r>
                <a:endParaRPr kumimoji="1" lang="en-US" altLang="ja-JP" dirty="0" smtClean="0"/>
              </a:p>
            </p:txBody>
          </p:sp>
        </p:grpSp>
        <p:grpSp>
          <p:nvGrpSpPr>
            <p:cNvPr id="23" name="図形グループ 22"/>
            <p:cNvGrpSpPr/>
            <p:nvPr/>
          </p:nvGrpSpPr>
          <p:grpSpPr>
            <a:xfrm>
              <a:off x="9764294" y="5805555"/>
              <a:ext cx="1034716" cy="503779"/>
              <a:chOff x="1663347" y="6086401"/>
              <a:chExt cx="1034716" cy="503779"/>
            </a:xfrm>
          </p:grpSpPr>
          <p:sp>
            <p:nvSpPr>
              <p:cNvPr id="24" name="テキスト ボックス 23"/>
              <p:cNvSpPr txBox="1"/>
              <p:nvPr/>
            </p:nvSpPr>
            <p:spPr>
              <a:xfrm>
                <a:off x="1771049" y="6145910"/>
                <a:ext cx="927014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編集</a:t>
                </a:r>
                <a:endParaRPr kumimoji="1" lang="ja-JP" altLang="en-US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  <p:sp>
            <p:nvSpPr>
              <p:cNvPr id="25" name="上矢印 24"/>
              <p:cNvSpPr/>
              <p:nvPr/>
            </p:nvSpPr>
            <p:spPr>
              <a:xfrm>
                <a:off x="1663347" y="6086401"/>
                <a:ext cx="279133" cy="503779"/>
              </a:xfrm>
              <a:prstGeom prst="upArrow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6" name="図形グループ 25"/>
            <p:cNvGrpSpPr/>
            <p:nvPr/>
          </p:nvGrpSpPr>
          <p:grpSpPr>
            <a:xfrm>
              <a:off x="10851276" y="2229793"/>
              <a:ext cx="913054" cy="1039529"/>
              <a:chOff x="2702734" y="2440404"/>
              <a:chExt cx="913054" cy="1039529"/>
            </a:xfrm>
          </p:grpSpPr>
          <p:sp>
            <p:nvSpPr>
              <p:cNvPr id="27" name="U ターン矢印 26"/>
              <p:cNvSpPr/>
              <p:nvPr/>
            </p:nvSpPr>
            <p:spPr>
              <a:xfrm rot="16200000" flipV="1">
                <a:off x="2402579" y="2740559"/>
                <a:ext cx="1039529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テキスト ボックス 27"/>
              <p:cNvSpPr txBox="1"/>
              <p:nvPr/>
            </p:nvSpPr>
            <p:spPr>
              <a:xfrm rot="5400000">
                <a:off x="2937381" y="2764364"/>
                <a:ext cx="8951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push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</p:grpSp>
      <p:sp>
        <p:nvSpPr>
          <p:cNvPr id="12" name="正方形/長方形 11"/>
          <p:cNvSpPr/>
          <p:nvPr/>
        </p:nvSpPr>
        <p:spPr>
          <a:xfrm>
            <a:off x="4883288" y="3568028"/>
            <a:ext cx="3317480" cy="21807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107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いよいよ使ってみる</a:t>
            </a:r>
            <a:r>
              <a:rPr lang="en-US" altLang="ja-JP" sz="4800" dirty="0" smtClean="0"/>
              <a:t> </a:t>
            </a:r>
            <a:r>
              <a:rPr lang="ja-JP" altLang="en-US" sz="3200" dirty="0" smtClean="0"/>
              <a:t>事前準備</a:t>
            </a:r>
            <a:endParaRPr kumimoji="1" lang="ja-JP" altLang="en-US" sz="3200" dirty="0"/>
          </a:p>
        </p:txBody>
      </p:sp>
      <p:grpSp>
        <p:nvGrpSpPr>
          <p:cNvPr id="11" name="図形グループ 10"/>
          <p:cNvGrpSpPr/>
          <p:nvPr/>
        </p:nvGrpSpPr>
        <p:grpSpPr>
          <a:xfrm>
            <a:off x="8567625" y="1561716"/>
            <a:ext cx="3196705" cy="4747618"/>
            <a:chOff x="8567625" y="1561716"/>
            <a:chExt cx="3196705" cy="4747618"/>
          </a:xfrm>
        </p:grpSpPr>
        <p:grpSp>
          <p:nvGrpSpPr>
            <p:cNvPr id="4" name="図形グループ 3"/>
            <p:cNvGrpSpPr/>
            <p:nvPr/>
          </p:nvGrpSpPr>
          <p:grpSpPr>
            <a:xfrm>
              <a:off x="10809770" y="3434164"/>
              <a:ext cx="914682" cy="1158319"/>
              <a:chOff x="2701106" y="3566559"/>
              <a:chExt cx="914682" cy="1158319"/>
            </a:xfrm>
          </p:grpSpPr>
          <p:sp>
            <p:nvSpPr>
              <p:cNvPr id="6" name="U ターン矢印 5"/>
              <p:cNvSpPr/>
              <p:nvPr/>
            </p:nvSpPr>
            <p:spPr>
              <a:xfrm rot="16200000" flipV="1">
                <a:off x="2402137" y="3865529"/>
                <a:ext cx="1037158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テキスト ボックス 6"/>
              <p:cNvSpPr txBox="1"/>
              <p:nvPr/>
            </p:nvSpPr>
            <p:spPr>
              <a:xfrm rot="5400000">
                <a:off x="2805796" y="3914886"/>
                <a:ext cx="11583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commit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  <p:grpSp>
          <p:nvGrpSpPr>
            <p:cNvPr id="8" name="図形グループ 7"/>
            <p:cNvGrpSpPr/>
            <p:nvPr/>
          </p:nvGrpSpPr>
          <p:grpSpPr>
            <a:xfrm>
              <a:off x="10806727" y="4592482"/>
              <a:ext cx="917725" cy="1132167"/>
              <a:chOff x="2698063" y="4724877"/>
              <a:chExt cx="917725" cy="1132167"/>
            </a:xfrm>
          </p:grpSpPr>
          <p:sp>
            <p:nvSpPr>
              <p:cNvPr id="9" name="U ターン矢印 8"/>
              <p:cNvSpPr/>
              <p:nvPr/>
            </p:nvSpPr>
            <p:spPr>
              <a:xfrm rot="16200000" flipV="1">
                <a:off x="2351589" y="5071351"/>
                <a:ext cx="1132167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テキスト ボックス 9"/>
              <p:cNvSpPr txBox="1"/>
              <p:nvPr/>
            </p:nvSpPr>
            <p:spPr>
              <a:xfrm rot="5400000">
                <a:off x="2937381" y="5065407"/>
                <a:ext cx="8951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a</a:t>
                </a:r>
                <a:r>
                  <a:rPr kumimoji="1"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dd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  <p:grpSp>
          <p:nvGrpSpPr>
            <p:cNvPr id="14" name="図形グループ 13"/>
            <p:cNvGrpSpPr/>
            <p:nvPr/>
          </p:nvGrpSpPr>
          <p:grpSpPr>
            <a:xfrm>
              <a:off x="8567625" y="1561716"/>
              <a:ext cx="2681365" cy="4187109"/>
              <a:chOff x="458961" y="1844721"/>
              <a:chExt cx="2681365" cy="4187109"/>
            </a:xfrm>
          </p:grpSpPr>
          <p:sp>
            <p:nvSpPr>
              <p:cNvPr id="15" name="円柱 14"/>
              <p:cNvSpPr/>
              <p:nvPr/>
            </p:nvSpPr>
            <p:spPr>
              <a:xfrm>
                <a:off x="1082749" y="2238681"/>
                <a:ext cx="1475249" cy="548234"/>
              </a:xfrm>
              <a:prstGeom prst="can">
                <a:avLst/>
              </a:prstGeom>
              <a:solidFill>
                <a:srgbClr val="843C0C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円柱 15"/>
              <p:cNvSpPr/>
              <p:nvPr/>
            </p:nvSpPr>
            <p:spPr>
              <a:xfrm>
                <a:off x="1082749" y="3326388"/>
                <a:ext cx="1475249" cy="548234"/>
              </a:xfrm>
              <a:prstGeom prst="can">
                <a:avLst/>
              </a:prstGeom>
              <a:solidFill>
                <a:srgbClr val="C55A11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円柱 16"/>
              <p:cNvSpPr/>
              <p:nvPr/>
            </p:nvSpPr>
            <p:spPr>
              <a:xfrm>
                <a:off x="1082749" y="4414095"/>
                <a:ext cx="1475249" cy="548234"/>
              </a:xfrm>
              <a:prstGeom prst="can">
                <a:avLst/>
              </a:prstGeom>
              <a:solidFill>
                <a:srgbClr val="F4B183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円柱 17"/>
              <p:cNvSpPr/>
              <p:nvPr/>
            </p:nvSpPr>
            <p:spPr>
              <a:xfrm>
                <a:off x="1082749" y="5483596"/>
                <a:ext cx="1475249" cy="548234"/>
              </a:xfrm>
              <a:prstGeom prst="can">
                <a:avLst/>
              </a:prstGeom>
              <a:solidFill>
                <a:srgbClr val="F8CBAD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テキスト ボックス 18"/>
              <p:cNvSpPr txBox="1"/>
              <p:nvPr/>
            </p:nvSpPr>
            <p:spPr>
              <a:xfrm>
                <a:off x="458961" y="1844721"/>
                <a:ext cx="2681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リモートリポジトリ</a:t>
                </a:r>
                <a:endParaRPr kumimoji="1" lang="ja-JP" altLang="en-US" dirty="0"/>
              </a:p>
            </p:txBody>
          </p:sp>
          <p:sp>
            <p:nvSpPr>
              <p:cNvPr id="20" name="テキスト ボックス 19"/>
              <p:cNvSpPr txBox="1"/>
              <p:nvPr/>
            </p:nvSpPr>
            <p:spPr>
              <a:xfrm>
                <a:off x="458961" y="2982050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ローカルリポジトリ</a:t>
                </a:r>
                <a:endParaRPr kumimoji="1" lang="ja-JP" altLang="en-US" dirty="0"/>
              </a:p>
            </p:txBody>
          </p:sp>
          <p:sp>
            <p:nvSpPr>
              <p:cNvPr id="21" name="テキスト ボックス 20"/>
              <p:cNvSpPr txBox="1"/>
              <p:nvPr/>
            </p:nvSpPr>
            <p:spPr>
              <a:xfrm>
                <a:off x="458961" y="3982632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mtClean="0"/>
                  <a:t>インデックス</a:t>
                </a:r>
                <a:endParaRPr kumimoji="1" lang="ja-JP" altLang="en-US" dirty="0"/>
              </a:p>
            </p:txBody>
          </p:sp>
          <p:sp>
            <p:nvSpPr>
              <p:cNvPr id="22" name="テキスト ボックス 21"/>
              <p:cNvSpPr txBox="1"/>
              <p:nvPr/>
            </p:nvSpPr>
            <p:spPr>
              <a:xfrm>
                <a:off x="458961" y="5119961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ワーキングツリー</a:t>
                </a:r>
                <a:endParaRPr kumimoji="1" lang="en-US" altLang="ja-JP" dirty="0" smtClean="0"/>
              </a:p>
            </p:txBody>
          </p:sp>
        </p:grpSp>
        <p:grpSp>
          <p:nvGrpSpPr>
            <p:cNvPr id="23" name="図形グループ 22"/>
            <p:cNvGrpSpPr/>
            <p:nvPr/>
          </p:nvGrpSpPr>
          <p:grpSpPr>
            <a:xfrm>
              <a:off x="9764294" y="5805555"/>
              <a:ext cx="1034716" cy="503779"/>
              <a:chOff x="1663347" y="6086401"/>
              <a:chExt cx="1034716" cy="503779"/>
            </a:xfrm>
          </p:grpSpPr>
          <p:sp>
            <p:nvSpPr>
              <p:cNvPr id="24" name="テキスト ボックス 23"/>
              <p:cNvSpPr txBox="1"/>
              <p:nvPr/>
            </p:nvSpPr>
            <p:spPr>
              <a:xfrm>
                <a:off x="1771049" y="6145910"/>
                <a:ext cx="927014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編集</a:t>
                </a:r>
                <a:endParaRPr kumimoji="1" lang="ja-JP" altLang="en-US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  <p:sp>
            <p:nvSpPr>
              <p:cNvPr id="25" name="上矢印 24"/>
              <p:cNvSpPr/>
              <p:nvPr/>
            </p:nvSpPr>
            <p:spPr>
              <a:xfrm>
                <a:off x="1663347" y="6086401"/>
                <a:ext cx="279133" cy="503779"/>
              </a:xfrm>
              <a:prstGeom prst="upArrow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6" name="図形グループ 25"/>
            <p:cNvGrpSpPr/>
            <p:nvPr/>
          </p:nvGrpSpPr>
          <p:grpSpPr>
            <a:xfrm>
              <a:off x="10851276" y="2229793"/>
              <a:ext cx="913054" cy="1039529"/>
              <a:chOff x="2702734" y="2440404"/>
              <a:chExt cx="913054" cy="1039529"/>
            </a:xfrm>
          </p:grpSpPr>
          <p:sp>
            <p:nvSpPr>
              <p:cNvPr id="27" name="U ターン矢印 26"/>
              <p:cNvSpPr/>
              <p:nvPr/>
            </p:nvSpPr>
            <p:spPr>
              <a:xfrm rot="16200000" flipV="1">
                <a:off x="2402579" y="2740559"/>
                <a:ext cx="1039529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テキスト ボックス 27"/>
              <p:cNvSpPr txBox="1"/>
              <p:nvPr/>
            </p:nvSpPr>
            <p:spPr>
              <a:xfrm rot="5400000">
                <a:off x="2937381" y="2764364"/>
                <a:ext cx="8951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push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</p:grp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029"/>
          <a:stretch/>
        </p:blipFill>
        <p:spPr>
          <a:xfrm>
            <a:off x="976936" y="1441330"/>
            <a:ext cx="6754086" cy="47850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7789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いよいよ使ってみる</a:t>
            </a:r>
            <a:r>
              <a:rPr lang="en-US" altLang="ja-JP" sz="4800" dirty="0" smtClean="0"/>
              <a:t> </a:t>
            </a:r>
            <a:r>
              <a:rPr lang="ja-JP" altLang="en-US" sz="3200" dirty="0" smtClean="0"/>
              <a:t>事前準備</a:t>
            </a:r>
            <a:endParaRPr kumimoji="1" lang="ja-JP" altLang="en-US" sz="32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02" y="1242724"/>
            <a:ext cx="7314767" cy="52962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9" name="図形グループ 28"/>
          <p:cNvGrpSpPr/>
          <p:nvPr/>
        </p:nvGrpSpPr>
        <p:grpSpPr>
          <a:xfrm>
            <a:off x="8567625" y="1561716"/>
            <a:ext cx="3196705" cy="4747618"/>
            <a:chOff x="8567625" y="1561716"/>
            <a:chExt cx="3196705" cy="4747618"/>
          </a:xfrm>
        </p:grpSpPr>
        <p:grpSp>
          <p:nvGrpSpPr>
            <p:cNvPr id="30" name="図形グループ 29"/>
            <p:cNvGrpSpPr/>
            <p:nvPr/>
          </p:nvGrpSpPr>
          <p:grpSpPr>
            <a:xfrm>
              <a:off x="10809770" y="3434164"/>
              <a:ext cx="914682" cy="1158319"/>
              <a:chOff x="2701106" y="3566559"/>
              <a:chExt cx="914682" cy="1158319"/>
            </a:xfrm>
          </p:grpSpPr>
          <p:sp>
            <p:nvSpPr>
              <p:cNvPr id="49" name="U ターン矢印 48"/>
              <p:cNvSpPr/>
              <p:nvPr/>
            </p:nvSpPr>
            <p:spPr>
              <a:xfrm rot="16200000" flipV="1">
                <a:off x="2402137" y="3865529"/>
                <a:ext cx="1037158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テキスト ボックス 49"/>
              <p:cNvSpPr txBox="1"/>
              <p:nvPr/>
            </p:nvSpPr>
            <p:spPr>
              <a:xfrm rot="5400000">
                <a:off x="2805796" y="3914886"/>
                <a:ext cx="11583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commit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  <p:grpSp>
          <p:nvGrpSpPr>
            <p:cNvPr id="31" name="図形グループ 30"/>
            <p:cNvGrpSpPr/>
            <p:nvPr/>
          </p:nvGrpSpPr>
          <p:grpSpPr>
            <a:xfrm>
              <a:off x="10806727" y="4592482"/>
              <a:ext cx="917725" cy="1132167"/>
              <a:chOff x="2698063" y="4724877"/>
              <a:chExt cx="917725" cy="1132167"/>
            </a:xfrm>
          </p:grpSpPr>
          <p:sp>
            <p:nvSpPr>
              <p:cNvPr id="47" name="U ターン矢印 46"/>
              <p:cNvSpPr/>
              <p:nvPr/>
            </p:nvSpPr>
            <p:spPr>
              <a:xfrm rot="16200000" flipV="1">
                <a:off x="2351589" y="5071351"/>
                <a:ext cx="1132167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テキスト ボックス 47"/>
              <p:cNvSpPr txBox="1"/>
              <p:nvPr/>
            </p:nvSpPr>
            <p:spPr>
              <a:xfrm rot="5400000">
                <a:off x="2937381" y="5065407"/>
                <a:ext cx="8951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a</a:t>
                </a:r>
                <a:r>
                  <a:rPr kumimoji="1"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dd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  <p:grpSp>
          <p:nvGrpSpPr>
            <p:cNvPr id="32" name="図形グループ 31"/>
            <p:cNvGrpSpPr/>
            <p:nvPr/>
          </p:nvGrpSpPr>
          <p:grpSpPr>
            <a:xfrm>
              <a:off x="8567625" y="1561716"/>
              <a:ext cx="2681365" cy="4187109"/>
              <a:chOff x="458961" y="1844721"/>
              <a:chExt cx="2681365" cy="4187109"/>
            </a:xfrm>
          </p:grpSpPr>
          <p:sp>
            <p:nvSpPr>
              <p:cNvPr id="39" name="円柱 38"/>
              <p:cNvSpPr/>
              <p:nvPr/>
            </p:nvSpPr>
            <p:spPr>
              <a:xfrm>
                <a:off x="1082749" y="2238681"/>
                <a:ext cx="1475249" cy="548234"/>
              </a:xfrm>
              <a:prstGeom prst="can">
                <a:avLst/>
              </a:prstGeom>
              <a:solidFill>
                <a:srgbClr val="843C0C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円柱 39"/>
              <p:cNvSpPr/>
              <p:nvPr/>
            </p:nvSpPr>
            <p:spPr>
              <a:xfrm>
                <a:off x="1082749" y="3326388"/>
                <a:ext cx="1475249" cy="548234"/>
              </a:xfrm>
              <a:prstGeom prst="can">
                <a:avLst/>
              </a:prstGeom>
              <a:solidFill>
                <a:srgbClr val="C55A11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円柱 40"/>
              <p:cNvSpPr/>
              <p:nvPr/>
            </p:nvSpPr>
            <p:spPr>
              <a:xfrm>
                <a:off x="1082749" y="4414095"/>
                <a:ext cx="1475249" cy="548234"/>
              </a:xfrm>
              <a:prstGeom prst="can">
                <a:avLst/>
              </a:prstGeom>
              <a:solidFill>
                <a:srgbClr val="F4B183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円柱 41"/>
              <p:cNvSpPr/>
              <p:nvPr/>
            </p:nvSpPr>
            <p:spPr>
              <a:xfrm>
                <a:off x="1082749" y="5483596"/>
                <a:ext cx="1475249" cy="548234"/>
              </a:xfrm>
              <a:prstGeom prst="can">
                <a:avLst/>
              </a:prstGeom>
              <a:solidFill>
                <a:srgbClr val="F8CBAD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テキスト ボックス 42"/>
              <p:cNvSpPr txBox="1"/>
              <p:nvPr/>
            </p:nvSpPr>
            <p:spPr>
              <a:xfrm>
                <a:off x="458961" y="1844721"/>
                <a:ext cx="2681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リモートリポジトリ</a:t>
                </a:r>
                <a:endParaRPr kumimoji="1" lang="ja-JP" altLang="en-US" dirty="0"/>
              </a:p>
            </p:txBody>
          </p:sp>
          <p:sp>
            <p:nvSpPr>
              <p:cNvPr id="44" name="テキスト ボックス 43"/>
              <p:cNvSpPr txBox="1"/>
              <p:nvPr/>
            </p:nvSpPr>
            <p:spPr>
              <a:xfrm>
                <a:off x="458961" y="2982050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ローカルリポジトリ</a:t>
                </a:r>
                <a:endParaRPr kumimoji="1" lang="ja-JP" altLang="en-US" dirty="0"/>
              </a:p>
            </p:txBody>
          </p:sp>
          <p:sp>
            <p:nvSpPr>
              <p:cNvPr id="45" name="テキスト ボックス 44"/>
              <p:cNvSpPr txBox="1"/>
              <p:nvPr/>
            </p:nvSpPr>
            <p:spPr>
              <a:xfrm>
                <a:off x="458961" y="3982632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mtClean="0"/>
                  <a:t>インデックス</a:t>
                </a:r>
                <a:endParaRPr kumimoji="1" lang="ja-JP" altLang="en-US" dirty="0"/>
              </a:p>
            </p:txBody>
          </p:sp>
          <p:sp>
            <p:nvSpPr>
              <p:cNvPr id="46" name="テキスト ボックス 45"/>
              <p:cNvSpPr txBox="1"/>
              <p:nvPr/>
            </p:nvSpPr>
            <p:spPr>
              <a:xfrm>
                <a:off x="458961" y="5119961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ワーキングツリー</a:t>
                </a:r>
                <a:endParaRPr kumimoji="1" lang="en-US" altLang="ja-JP" dirty="0" smtClean="0"/>
              </a:p>
            </p:txBody>
          </p:sp>
        </p:grpSp>
        <p:grpSp>
          <p:nvGrpSpPr>
            <p:cNvPr id="33" name="図形グループ 32"/>
            <p:cNvGrpSpPr/>
            <p:nvPr/>
          </p:nvGrpSpPr>
          <p:grpSpPr>
            <a:xfrm>
              <a:off x="9764294" y="5805555"/>
              <a:ext cx="1034716" cy="503779"/>
              <a:chOff x="1663347" y="6086401"/>
              <a:chExt cx="1034716" cy="503779"/>
            </a:xfrm>
          </p:grpSpPr>
          <p:sp>
            <p:nvSpPr>
              <p:cNvPr id="37" name="テキスト ボックス 36"/>
              <p:cNvSpPr txBox="1"/>
              <p:nvPr/>
            </p:nvSpPr>
            <p:spPr>
              <a:xfrm>
                <a:off x="1771049" y="6145910"/>
                <a:ext cx="927014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編集</a:t>
                </a:r>
                <a:endParaRPr kumimoji="1" lang="ja-JP" altLang="en-US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  <p:sp>
            <p:nvSpPr>
              <p:cNvPr id="38" name="上矢印 37"/>
              <p:cNvSpPr/>
              <p:nvPr/>
            </p:nvSpPr>
            <p:spPr>
              <a:xfrm>
                <a:off x="1663347" y="6086401"/>
                <a:ext cx="279133" cy="503779"/>
              </a:xfrm>
              <a:prstGeom prst="upArrow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4" name="図形グループ 33"/>
            <p:cNvGrpSpPr/>
            <p:nvPr/>
          </p:nvGrpSpPr>
          <p:grpSpPr>
            <a:xfrm>
              <a:off x="10851276" y="2229793"/>
              <a:ext cx="913054" cy="1039529"/>
              <a:chOff x="2702734" y="2440404"/>
              <a:chExt cx="913054" cy="1039529"/>
            </a:xfrm>
          </p:grpSpPr>
          <p:sp>
            <p:nvSpPr>
              <p:cNvPr id="35" name="U ターン矢印 34"/>
              <p:cNvSpPr/>
              <p:nvPr/>
            </p:nvSpPr>
            <p:spPr>
              <a:xfrm rot="16200000" flipV="1">
                <a:off x="2402579" y="2740559"/>
                <a:ext cx="1039529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テキスト ボックス 35"/>
              <p:cNvSpPr txBox="1"/>
              <p:nvPr/>
            </p:nvSpPr>
            <p:spPr>
              <a:xfrm rot="5400000">
                <a:off x="2937381" y="2764364"/>
                <a:ext cx="8951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push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4806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いよいよ使ってみる</a:t>
            </a:r>
            <a:r>
              <a:rPr lang="en-US" altLang="ja-JP" sz="4800" dirty="0" smtClean="0"/>
              <a:t> </a:t>
            </a:r>
            <a:r>
              <a:rPr lang="ja-JP" altLang="en-US" sz="3200" dirty="0" smtClean="0"/>
              <a:t>事前準備</a:t>
            </a:r>
            <a:endParaRPr kumimoji="1" lang="ja-JP" altLang="en-US" sz="3200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29" y="1292777"/>
            <a:ext cx="7475202" cy="51961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9" name="図形グループ 28"/>
          <p:cNvGrpSpPr/>
          <p:nvPr/>
        </p:nvGrpSpPr>
        <p:grpSpPr>
          <a:xfrm>
            <a:off x="8567625" y="1561716"/>
            <a:ext cx="3196705" cy="4747618"/>
            <a:chOff x="8567625" y="1561716"/>
            <a:chExt cx="3196705" cy="4747618"/>
          </a:xfrm>
        </p:grpSpPr>
        <p:grpSp>
          <p:nvGrpSpPr>
            <p:cNvPr id="30" name="図形グループ 29"/>
            <p:cNvGrpSpPr/>
            <p:nvPr/>
          </p:nvGrpSpPr>
          <p:grpSpPr>
            <a:xfrm>
              <a:off x="10809770" y="3434164"/>
              <a:ext cx="914682" cy="1158319"/>
              <a:chOff x="2701106" y="3566559"/>
              <a:chExt cx="914682" cy="1158319"/>
            </a:xfrm>
          </p:grpSpPr>
          <p:sp>
            <p:nvSpPr>
              <p:cNvPr id="49" name="U ターン矢印 48"/>
              <p:cNvSpPr/>
              <p:nvPr/>
            </p:nvSpPr>
            <p:spPr>
              <a:xfrm rot="16200000" flipV="1">
                <a:off x="2402137" y="3865529"/>
                <a:ext cx="1037158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テキスト ボックス 49"/>
              <p:cNvSpPr txBox="1"/>
              <p:nvPr/>
            </p:nvSpPr>
            <p:spPr>
              <a:xfrm rot="5400000">
                <a:off x="2805796" y="3914886"/>
                <a:ext cx="11583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commit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  <p:grpSp>
          <p:nvGrpSpPr>
            <p:cNvPr id="31" name="図形グループ 30"/>
            <p:cNvGrpSpPr/>
            <p:nvPr/>
          </p:nvGrpSpPr>
          <p:grpSpPr>
            <a:xfrm>
              <a:off x="10806727" y="4592482"/>
              <a:ext cx="917725" cy="1132167"/>
              <a:chOff x="2698063" y="4724877"/>
              <a:chExt cx="917725" cy="1132167"/>
            </a:xfrm>
          </p:grpSpPr>
          <p:sp>
            <p:nvSpPr>
              <p:cNvPr id="47" name="U ターン矢印 46"/>
              <p:cNvSpPr/>
              <p:nvPr/>
            </p:nvSpPr>
            <p:spPr>
              <a:xfrm rot="16200000" flipV="1">
                <a:off x="2351589" y="5071351"/>
                <a:ext cx="1132167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テキスト ボックス 47"/>
              <p:cNvSpPr txBox="1"/>
              <p:nvPr/>
            </p:nvSpPr>
            <p:spPr>
              <a:xfrm rot="5400000">
                <a:off x="2937381" y="5065407"/>
                <a:ext cx="8951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a</a:t>
                </a:r>
                <a:r>
                  <a:rPr kumimoji="1"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dd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  <p:grpSp>
          <p:nvGrpSpPr>
            <p:cNvPr id="32" name="図形グループ 31"/>
            <p:cNvGrpSpPr/>
            <p:nvPr/>
          </p:nvGrpSpPr>
          <p:grpSpPr>
            <a:xfrm>
              <a:off x="8567625" y="1561716"/>
              <a:ext cx="2681365" cy="4187109"/>
              <a:chOff x="458961" y="1844721"/>
              <a:chExt cx="2681365" cy="4187109"/>
            </a:xfrm>
          </p:grpSpPr>
          <p:sp>
            <p:nvSpPr>
              <p:cNvPr id="39" name="円柱 38"/>
              <p:cNvSpPr/>
              <p:nvPr/>
            </p:nvSpPr>
            <p:spPr>
              <a:xfrm>
                <a:off x="1082749" y="2238681"/>
                <a:ext cx="1475249" cy="548234"/>
              </a:xfrm>
              <a:prstGeom prst="can">
                <a:avLst/>
              </a:prstGeom>
              <a:solidFill>
                <a:srgbClr val="843C0C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円柱 39"/>
              <p:cNvSpPr/>
              <p:nvPr/>
            </p:nvSpPr>
            <p:spPr>
              <a:xfrm>
                <a:off x="1082749" y="3326388"/>
                <a:ext cx="1475249" cy="548234"/>
              </a:xfrm>
              <a:prstGeom prst="can">
                <a:avLst/>
              </a:prstGeom>
              <a:solidFill>
                <a:srgbClr val="C55A11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円柱 40"/>
              <p:cNvSpPr/>
              <p:nvPr/>
            </p:nvSpPr>
            <p:spPr>
              <a:xfrm>
                <a:off x="1082749" y="4414095"/>
                <a:ext cx="1475249" cy="548234"/>
              </a:xfrm>
              <a:prstGeom prst="can">
                <a:avLst/>
              </a:prstGeom>
              <a:solidFill>
                <a:srgbClr val="F4B183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円柱 41"/>
              <p:cNvSpPr/>
              <p:nvPr/>
            </p:nvSpPr>
            <p:spPr>
              <a:xfrm>
                <a:off x="1082749" y="5483596"/>
                <a:ext cx="1475249" cy="548234"/>
              </a:xfrm>
              <a:prstGeom prst="can">
                <a:avLst/>
              </a:prstGeom>
              <a:solidFill>
                <a:srgbClr val="F8CBAD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テキスト ボックス 42"/>
              <p:cNvSpPr txBox="1"/>
              <p:nvPr/>
            </p:nvSpPr>
            <p:spPr>
              <a:xfrm>
                <a:off x="458961" y="1844721"/>
                <a:ext cx="2681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リモートリポジトリ</a:t>
                </a:r>
                <a:endParaRPr kumimoji="1" lang="ja-JP" altLang="en-US" dirty="0"/>
              </a:p>
            </p:txBody>
          </p:sp>
          <p:sp>
            <p:nvSpPr>
              <p:cNvPr id="44" name="テキスト ボックス 43"/>
              <p:cNvSpPr txBox="1"/>
              <p:nvPr/>
            </p:nvSpPr>
            <p:spPr>
              <a:xfrm>
                <a:off x="458961" y="2982050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ローカルリポジトリ</a:t>
                </a:r>
                <a:endParaRPr kumimoji="1" lang="ja-JP" altLang="en-US" dirty="0"/>
              </a:p>
            </p:txBody>
          </p:sp>
          <p:sp>
            <p:nvSpPr>
              <p:cNvPr id="45" name="テキスト ボックス 44"/>
              <p:cNvSpPr txBox="1"/>
              <p:nvPr/>
            </p:nvSpPr>
            <p:spPr>
              <a:xfrm>
                <a:off x="458961" y="3982632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mtClean="0"/>
                  <a:t>インデックス</a:t>
                </a:r>
                <a:endParaRPr kumimoji="1" lang="ja-JP" altLang="en-US" dirty="0"/>
              </a:p>
            </p:txBody>
          </p:sp>
          <p:sp>
            <p:nvSpPr>
              <p:cNvPr id="46" name="テキスト ボックス 45"/>
              <p:cNvSpPr txBox="1"/>
              <p:nvPr/>
            </p:nvSpPr>
            <p:spPr>
              <a:xfrm>
                <a:off x="458961" y="5119961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ワーキングツリー</a:t>
                </a:r>
                <a:endParaRPr kumimoji="1" lang="en-US" altLang="ja-JP" dirty="0" smtClean="0"/>
              </a:p>
            </p:txBody>
          </p:sp>
        </p:grpSp>
        <p:grpSp>
          <p:nvGrpSpPr>
            <p:cNvPr id="33" name="図形グループ 32"/>
            <p:cNvGrpSpPr/>
            <p:nvPr/>
          </p:nvGrpSpPr>
          <p:grpSpPr>
            <a:xfrm>
              <a:off x="9764294" y="5805555"/>
              <a:ext cx="1034716" cy="503779"/>
              <a:chOff x="1663347" y="6086401"/>
              <a:chExt cx="1034716" cy="503779"/>
            </a:xfrm>
          </p:grpSpPr>
          <p:sp>
            <p:nvSpPr>
              <p:cNvPr id="37" name="テキスト ボックス 36"/>
              <p:cNvSpPr txBox="1"/>
              <p:nvPr/>
            </p:nvSpPr>
            <p:spPr>
              <a:xfrm>
                <a:off x="1771049" y="6145910"/>
                <a:ext cx="927014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編集</a:t>
                </a:r>
                <a:endParaRPr kumimoji="1" lang="ja-JP" altLang="en-US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  <p:sp>
            <p:nvSpPr>
              <p:cNvPr id="38" name="上矢印 37"/>
              <p:cNvSpPr/>
              <p:nvPr/>
            </p:nvSpPr>
            <p:spPr>
              <a:xfrm>
                <a:off x="1663347" y="6086401"/>
                <a:ext cx="279133" cy="503779"/>
              </a:xfrm>
              <a:prstGeom prst="upArrow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4" name="図形グループ 33"/>
            <p:cNvGrpSpPr/>
            <p:nvPr/>
          </p:nvGrpSpPr>
          <p:grpSpPr>
            <a:xfrm>
              <a:off x="10851276" y="2229793"/>
              <a:ext cx="913054" cy="1039529"/>
              <a:chOff x="2702734" y="2440404"/>
              <a:chExt cx="913054" cy="1039529"/>
            </a:xfrm>
          </p:grpSpPr>
          <p:sp>
            <p:nvSpPr>
              <p:cNvPr id="35" name="U ターン矢印 34"/>
              <p:cNvSpPr/>
              <p:nvPr/>
            </p:nvSpPr>
            <p:spPr>
              <a:xfrm rot="16200000" flipV="1">
                <a:off x="2402579" y="2740559"/>
                <a:ext cx="1039529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テキスト ボックス 35"/>
              <p:cNvSpPr txBox="1"/>
              <p:nvPr/>
            </p:nvSpPr>
            <p:spPr>
              <a:xfrm rot="5400000">
                <a:off x="2937381" y="2764364"/>
                <a:ext cx="8951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push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831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いよいよ使ってみる</a:t>
            </a:r>
            <a:r>
              <a:rPr lang="en-US" altLang="ja-JP" sz="4800" dirty="0" smtClean="0"/>
              <a:t> </a:t>
            </a:r>
            <a:r>
              <a:rPr lang="ja-JP" altLang="en-US" sz="3200" dirty="0" smtClean="0"/>
              <a:t>事前準備</a:t>
            </a:r>
            <a:endParaRPr kumimoji="1" lang="ja-JP" altLang="en-US" sz="32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58" y="1304601"/>
            <a:ext cx="7039042" cy="52962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487" y="4202753"/>
            <a:ext cx="3453410" cy="2068001"/>
          </a:xfrm>
          <a:prstGeom prst="rect">
            <a:avLst/>
          </a:prstGeom>
        </p:spPr>
      </p:pic>
      <p:grpSp>
        <p:nvGrpSpPr>
          <p:cNvPr id="29" name="図形グループ 28"/>
          <p:cNvGrpSpPr/>
          <p:nvPr/>
        </p:nvGrpSpPr>
        <p:grpSpPr>
          <a:xfrm>
            <a:off x="8567625" y="1561716"/>
            <a:ext cx="3196705" cy="4747618"/>
            <a:chOff x="8567625" y="1561716"/>
            <a:chExt cx="3196705" cy="4747618"/>
          </a:xfrm>
        </p:grpSpPr>
        <p:grpSp>
          <p:nvGrpSpPr>
            <p:cNvPr id="30" name="図形グループ 29"/>
            <p:cNvGrpSpPr/>
            <p:nvPr/>
          </p:nvGrpSpPr>
          <p:grpSpPr>
            <a:xfrm>
              <a:off x="10809770" y="3434164"/>
              <a:ext cx="914682" cy="1158319"/>
              <a:chOff x="2701106" y="3566559"/>
              <a:chExt cx="914682" cy="1158319"/>
            </a:xfrm>
          </p:grpSpPr>
          <p:sp>
            <p:nvSpPr>
              <p:cNvPr id="49" name="U ターン矢印 48"/>
              <p:cNvSpPr/>
              <p:nvPr/>
            </p:nvSpPr>
            <p:spPr>
              <a:xfrm rot="16200000" flipV="1">
                <a:off x="2402137" y="3865529"/>
                <a:ext cx="1037158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テキスト ボックス 49"/>
              <p:cNvSpPr txBox="1"/>
              <p:nvPr/>
            </p:nvSpPr>
            <p:spPr>
              <a:xfrm rot="5400000">
                <a:off x="2805796" y="3914886"/>
                <a:ext cx="11583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commit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  <p:grpSp>
          <p:nvGrpSpPr>
            <p:cNvPr id="31" name="図形グループ 30"/>
            <p:cNvGrpSpPr/>
            <p:nvPr/>
          </p:nvGrpSpPr>
          <p:grpSpPr>
            <a:xfrm>
              <a:off x="10806727" y="4592482"/>
              <a:ext cx="917725" cy="1132167"/>
              <a:chOff x="2698063" y="4724877"/>
              <a:chExt cx="917725" cy="1132167"/>
            </a:xfrm>
          </p:grpSpPr>
          <p:sp>
            <p:nvSpPr>
              <p:cNvPr id="47" name="U ターン矢印 46"/>
              <p:cNvSpPr/>
              <p:nvPr/>
            </p:nvSpPr>
            <p:spPr>
              <a:xfrm rot="16200000" flipV="1">
                <a:off x="2351589" y="5071351"/>
                <a:ext cx="1132167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テキスト ボックス 47"/>
              <p:cNvSpPr txBox="1"/>
              <p:nvPr/>
            </p:nvSpPr>
            <p:spPr>
              <a:xfrm rot="5400000">
                <a:off x="2937381" y="5065407"/>
                <a:ext cx="8951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a</a:t>
                </a:r>
                <a:r>
                  <a:rPr kumimoji="1"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dd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  <p:grpSp>
          <p:nvGrpSpPr>
            <p:cNvPr id="32" name="図形グループ 31"/>
            <p:cNvGrpSpPr/>
            <p:nvPr/>
          </p:nvGrpSpPr>
          <p:grpSpPr>
            <a:xfrm>
              <a:off x="8567625" y="1561716"/>
              <a:ext cx="2681365" cy="4187109"/>
              <a:chOff x="458961" y="1844721"/>
              <a:chExt cx="2681365" cy="4187109"/>
            </a:xfrm>
          </p:grpSpPr>
          <p:sp>
            <p:nvSpPr>
              <p:cNvPr id="39" name="円柱 38"/>
              <p:cNvSpPr/>
              <p:nvPr/>
            </p:nvSpPr>
            <p:spPr>
              <a:xfrm>
                <a:off x="1082749" y="2238681"/>
                <a:ext cx="1475249" cy="548234"/>
              </a:xfrm>
              <a:prstGeom prst="can">
                <a:avLst/>
              </a:prstGeom>
              <a:solidFill>
                <a:srgbClr val="843C0C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円柱 39"/>
              <p:cNvSpPr/>
              <p:nvPr/>
            </p:nvSpPr>
            <p:spPr>
              <a:xfrm>
                <a:off x="1082749" y="3326388"/>
                <a:ext cx="1475249" cy="548234"/>
              </a:xfrm>
              <a:prstGeom prst="can">
                <a:avLst/>
              </a:prstGeom>
              <a:solidFill>
                <a:srgbClr val="C55A11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円柱 40"/>
              <p:cNvSpPr/>
              <p:nvPr/>
            </p:nvSpPr>
            <p:spPr>
              <a:xfrm>
                <a:off x="1082749" y="4414095"/>
                <a:ext cx="1475249" cy="548234"/>
              </a:xfrm>
              <a:prstGeom prst="can">
                <a:avLst/>
              </a:prstGeom>
              <a:solidFill>
                <a:srgbClr val="F4B183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円柱 41"/>
              <p:cNvSpPr/>
              <p:nvPr/>
            </p:nvSpPr>
            <p:spPr>
              <a:xfrm>
                <a:off x="1082749" y="5483596"/>
                <a:ext cx="1475249" cy="548234"/>
              </a:xfrm>
              <a:prstGeom prst="can">
                <a:avLst/>
              </a:prstGeom>
              <a:solidFill>
                <a:srgbClr val="F8CBAD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テキスト ボックス 42"/>
              <p:cNvSpPr txBox="1"/>
              <p:nvPr/>
            </p:nvSpPr>
            <p:spPr>
              <a:xfrm>
                <a:off x="458961" y="1844721"/>
                <a:ext cx="2681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リモートリポジトリ</a:t>
                </a:r>
                <a:endParaRPr kumimoji="1" lang="ja-JP" altLang="en-US" dirty="0"/>
              </a:p>
            </p:txBody>
          </p:sp>
          <p:sp>
            <p:nvSpPr>
              <p:cNvPr id="44" name="テキスト ボックス 43"/>
              <p:cNvSpPr txBox="1"/>
              <p:nvPr/>
            </p:nvSpPr>
            <p:spPr>
              <a:xfrm>
                <a:off x="458961" y="2982050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ローカルリポジトリ</a:t>
                </a:r>
                <a:endParaRPr kumimoji="1" lang="ja-JP" altLang="en-US" dirty="0"/>
              </a:p>
            </p:txBody>
          </p:sp>
          <p:sp>
            <p:nvSpPr>
              <p:cNvPr id="45" name="テキスト ボックス 44"/>
              <p:cNvSpPr txBox="1"/>
              <p:nvPr/>
            </p:nvSpPr>
            <p:spPr>
              <a:xfrm>
                <a:off x="458961" y="3982632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mtClean="0"/>
                  <a:t>インデックス</a:t>
                </a:r>
                <a:endParaRPr kumimoji="1" lang="ja-JP" altLang="en-US" dirty="0"/>
              </a:p>
            </p:txBody>
          </p:sp>
          <p:sp>
            <p:nvSpPr>
              <p:cNvPr id="46" name="テキスト ボックス 45"/>
              <p:cNvSpPr txBox="1"/>
              <p:nvPr/>
            </p:nvSpPr>
            <p:spPr>
              <a:xfrm>
                <a:off x="458961" y="5119961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ワーキングツリー</a:t>
                </a:r>
                <a:endParaRPr kumimoji="1" lang="en-US" altLang="ja-JP" dirty="0" smtClean="0"/>
              </a:p>
            </p:txBody>
          </p:sp>
        </p:grpSp>
        <p:grpSp>
          <p:nvGrpSpPr>
            <p:cNvPr id="33" name="図形グループ 32"/>
            <p:cNvGrpSpPr/>
            <p:nvPr/>
          </p:nvGrpSpPr>
          <p:grpSpPr>
            <a:xfrm>
              <a:off x="9764294" y="5805555"/>
              <a:ext cx="1034716" cy="503779"/>
              <a:chOff x="1663347" y="6086401"/>
              <a:chExt cx="1034716" cy="503779"/>
            </a:xfrm>
          </p:grpSpPr>
          <p:sp>
            <p:nvSpPr>
              <p:cNvPr id="37" name="テキスト ボックス 36"/>
              <p:cNvSpPr txBox="1"/>
              <p:nvPr/>
            </p:nvSpPr>
            <p:spPr>
              <a:xfrm>
                <a:off x="1771049" y="6145910"/>
                <a:ext cx="927014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編集</a:t>
                </a:r>
                <a:endParaRPr kumimoji="1" lang="ja-JP" altLang="en-US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  <p:sp>
            <p:nvSpPr>
              <p:cNvPr id="38" name="上矢印 37"/>
              <p:cNvSpPr/>
              <p:nvPr/>
            </p:nvSpPr>
            <p:spPr>
              <a:xfrm>
                <a:off x="1663347" y="6086401"/>
                <a:ext cx="279133" cy="503779"/>
              </a:xfrm>
              <a:prstGeom prst="upArrow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4" name="図形グループ 33"/>
            <p:cNvGrpSpPr/>
            <p:nvPr/>
          </p:nvGrpSpPr>
          <p:grpSpPr>
            <a:xfrm>
              <a:off x="10851276" y="2229793"/>
              <a:ext cx="913054" cy="1039529"/>
              <a:chOff x="2702734" y="2440404"/>
              <a:chExt cx="913054" cy="1039529"/>
            </a:xfrm>
          </p:grpSpPr>
          <p:sp>
            <p:nvSpPr>
              <p:cNvPr id="35" name="U ターン矢印 34"/>
              <p:cNvSpPr/>
              <p:nvPr/>
            </p:nvSpPr>
            <p:spPr>
              <a:xfrm rot="16200000" flipV="1">
                <a:off x="2402579" y="2740559"/>
                <a:ext cx="1039529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テキスト ボックス 35"/>
              <p:cNvSpPr txBox="1"/>
              <p:nvPr/>
            </p:nvSpPr>
            <p:spPr>
              <a:xfrm rot="5400000">
                <a:off x="2937381" y="2764364"/>
                <a:ext cx="8951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push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230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659958" y="653143"/>
            <a:ext cx="10693842" cy="555171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ja-JP" sz="6600" dirty="0" smtClean="0"/>
              <a:t>Git</a:t>
            </a:r>
            <a:r>
              <a:rPr lang="ja-JP" altLang="en-US" sz="6600" dirty="0" smtClean="0"/>
              <a:t>って何</a:t>
            </a:r>
            <a:r>
              <a:rPr lang="en-US" altLang="ja-JP" sz="6600" dirty="0" smtClean="0"/>
              <a:t>? GitHub</a:t>
            </a:r>
            <a:r>
              <a:rPr lang="ja-JP" altLang="en-US" sz="6600" dirty="0" smtClean="0"/>
              <a:t>って何</a:t>
            </a:r>
            <a:r>
              <a:rPr lang="en-US" altLang="ja-JP" sz="6600" dirty="0" smtClean="0"/>
              <a:t>?</a:t>
            </a:r>
          </a:p>
          <a:p>
            <a:pPr algn="ctr"/>
            <a:endParaRPr lang="en-US" altLang="ja-JP" sz="6600" dirty="0"/>
          </a:p>
          <a:p>
            <a:pPr algn="ctr"/>
            <a:r>
              <a:rPr lang="ja-JP" altLang="en-US" sz="6600" dirty="0" smtClean="0"/>
              <a:t>要は何か</a:t>
            </a:r>
            <a:endParaRPr lang="en-US" altLang="ja-JP" sz="6600" dirty="0" smtClean="0"/>
          </a:p>
          <a:p>
            <a:pPr algn="ctr"/>
            <a:r>
              <a:rPr lang="ja-JP" altLang="en-US" sz="6600" dirty="0" smtClean="0"/>
              <a:t>管理するんでしょ？</a:t>
            </a:r>
          </a:p>
        </p:txBody>
      </p:sp>
    </p:spTree>
    <p:extLst>
      <p:ext uri="{BB962C8B-B14F-4D97-AF65-F5344CB8AC3E}">
        <p14:creationId xmlns:p14="http://schemas.microsoft.com/office/powerpoint/2010/main" val="189447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いよいよ使ってみる</a:t>
            </a:r>
            <a:r>
              <a:rPr lang="en-US" altLang="ja-JP" sz="4800" dirty="0" smtClean="0"/>
              <a:t> </a:t>
            </a:r>
            <a:r>
              <a:rPr lang="ja-JP" altLang="en-US" sz="3200" dirty="0" smtClean="0"/>
              <a:t>事前準備</a:t>
            </a:r>
            <a:endParaRPr kumimoji="1" lang="ja-JP" altLang="en-US" sz="3200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88" b="50392"/>
          <a:stretch/>
        </p:blipFill>
        <p:spPr>
          <a:xfrm>
            <a:off x="301221" y="1746382"/>
            <a:ext cx="7193087" cy="4525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9" name="図形グループ 28"/>
          <p:cNvGrpSpPr/>
          <p:nvPr/>
        </p:nvGrpSpPr>
        <p:grpSpPr>
          <a:xfrm>
            <a:off x="8567625" y="1561716"/>
            <a:ext cx="3196705" cy="4747618"/>
            <a:chOff x="8567625" y="1561716"/>
            <a:chExt cx="3196705" cy="4747618"/>
          </a:xfrm>
        </p:grpSpPr>
        <p:grpSp>
          <p:nvGrpSpPr>
            <p:cNvPr id="30" name="図形グループ 29"/>
            <p:cNvGrpSpPr/>
            <p:nvPr/>
          </p:nvGrpSpPr>
          <p:grpSpPr>
            <a:xfrm>
              <a:off x="10809770" y="3434164"/>
              <a:ext cx="914682" cy="1158319"/>
              <a:chOff x="2701106" y="3566559"/>
              <a:chExt cx="914682" cy="1158319"/>
            </a:xfrm>
          </p:grpSpPr>
          <p:sp>
            <p:nvSpPr>
              <p:cNvPr id="49" name="U ターン矢印 48"/>
              <p:cNvSpPr/>
              <p:nvPr/>
            </p:nvSpPr>
            <p:spPr>
              <a:xfrm rot="16200000" flipV="1">
                <a:off x="2402137" y="3865529"/>
                <a:ext cx="1037158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テキスト ボックス 49"/>
              <p:cNvSpPr txBox="1"/>
              <p:nvPr/>
            </p:nvSpPr>
            <p:spPr>
              <a:xfrm rot="5400000">
                <a:off x="2805796" y="3914886"/>
                <a:ext cx="11583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commit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  <p:grpSp>
          <p:nvGrpSpPr>
            <p:cNvPr id="31" name="図形グループ 30"/>
            <p:cNvGrpSpPr/>
            <p:nvPr/>
          </p:nvGrpSpPr>
          <p:grpSpPr>
            <a:xfrm>
              <a:off x="10806727" y="4592482"/>
              <a:ext cx="917725" cy="1132167"/>
              <a:chOff x="2698063" y="4724877"/>
              <a:chExt cx="917725" cy="1132167"/>
            </a:xfrm>
          </p:grpSpPr>
          <p:sp>
            <p:nvSpPr>
              <p:cNvPr id="47" name="U ターン矢印 46"/>
              <p:cNvSpPr/>
              <p:nvPr/>
            </p:nvSpPr>
            <p:spPr>
              <a:xfrm rot="16200000" flipV="1">
                <a:off x="2351589" y="5071351"/>
                <a:ext cx="1132167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テキスト ボックス 47"/>
              <p:cNvSpPr txBox="1"/>
              <p:nvPr/>
            </p:nvSpPr>
            <p:spPr>
              <a:xfrm rot="5400000">
                <a:off x="2937381" y="5065407"/>
                <a:ext cx="8951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a</a:t>
                </a:r>
                <a:r>
                  <a:rPr kumimoji="1"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dd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  <p:grpSp>
          <p:nvGrpSpPr>
            <p:cNvPr id="32" name="図形グループ 31"/>
            <p:cNvGrpSpPr/>
            <p:nvPr/>
          </p:nvGrpSpPr>
          <p:grpSpPr>
            <a:xfrm>
              <a:off x="8567625" y="1561716"/>
              <a:ext cx="2681365" cy="4187109"/>
              <a:chOff x="458961" y="1844721"/>
              <a:chExt cx="2681365" cy="4187109"/>
            </a:xfrm>
          </p:grpSpPr>
          <p:sp>
            <p:nvSpPr>
              <p:cNvPr id="39" name="円柱 38"/>
              <p:cNvSpPr/>
              <p:nvPr/>
            </p:nvSpPr>
            <p:spPr>
              <a:xfrm>
                <a:off x="1082749" y="2238681"/>
                <a:ext cx="1475249" cy="548234"/>
              </a:xfrm>
              <a:prstGeom prst="can">
                <a:avLst/>
              </a:prstGeom>
              <a:solidFill>
                <a:srgbClr val="843C0C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円柱 39"/>
              <p:cNvSpPr/>
              <p:nvPr/>
            </p:nvSpPr>
            <p:spPr>
              <a:xfrm>
                <a:off x="1082749" y="3326388"/>
                <a:ext cx="1475249" cy="548234"/>
              </a:xfrm>
              <a:prstGeom prst="can">
                <a:avLst/>
              </a:prstGeom>
              <a:solidFill>
                <a:srgbClr val="C55A11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円柱 40"/>
              <p:cNvSpPr/>
              <p:nvPr/>
            </p:nvSpPr>
            <p:spPr>
              <a:xfrm>
                <a:off x="1082749" y="4414095"/>
                <a:ext cx="1475249" cy="548234"/>
              </a:xfrm>
              <a:prstGeom prst="can">
                <a:avLst/>
              </a:prstGeom>
              <a:solidFill>
                <a:srgbClr val="F4B183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円柱 41"/>
              <p:cNvSpPr/>
              <p:nvPr/>
            </p:nvSpPr>
            <p:spPr>
              <a:xfrm>
                <a:off x="1082749" y="5483596"/>
                <a:ext cx="1475249" cy="548234"/>
              </a:xfrm>
              <a:prstGeom prst="can">
                <a:avLst/>
              </a:prstGeom>
              <a:solidFill>
                <a:srgbClr val="F8CBAD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テキスト ボックス 42"/>
              <p:cNvSpPr txBox="1"/>
              <p:nvPr/>
            </p:nvSpPr>
            <p:spPr>
              <a:xfrm>
                <a:off x="458961" y="1844721"/>
                <a:ext cx="2681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リモートリポジトリ</a:t>
                </a:r>
                <a:endParaRPr kumimoji="1" lang="ja-JP" altLang="en-US" dirty="0"/>
              </a:p>
            </p:txBody>
          </p:sp>
          <p:sp>
            <p:nvSpPr>
              <p:cNvPr id="44" name="テキスト ボックス 43"/>
              <p:cNvSpPr txBox="1"/>
              <p:nvPr/>
            </p:nvSpPr>
            <p:spPr>
              <a:xfrm>
                <a:off x="458961" y="2982050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ローカルリポジトリ</a:t>
                </a:r>
                <a:endParaRPr kumimoji="1" lang="ja-JP" altLang="en-US" dirty="0"/>
              </a:p>
            </p:txBody>
          </p:sp>
          <p:sp>
            <p:nvSpPr>
              <p:cNvPr id="45" name="テキスト ボックス 44"/>
              <p:cNvSpPr txBox="1"/>
              <p:nvPr/>
            </p:nvSpPr>
            <p:spPr>
              <a:xfrm>
                <a:off x="458961" y="3982632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mtClean="0"/>
                  <a:t>インデックス</a:t>
                </a:r>
                <a:endParaRPr kumimoji="1" lang="ja-JP" altLang="en-US" dirty="0"/>
              </a:p>
            </p:txBody>
          </p:sp>
          <p:sp>
            <p:nvSpPr>
              <p:cNvPr id="46" name="テキスト ボックス 45"/>
              <p:cNvSpPr txBox="1"/>
              <p:nvPr/>
            </p:nvSpPr>
            <p:spPr>
              <a:xfrm>
                <a:off x="458961" y="5119961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ワーキングツリー</a:t>
                </a:r>
                <a:endParaRPr kumimoji="1" lang="en-US" altLang="ja-JP" dirty="0" smtClean="0"/>
              </a:p>
            </p:txBody>
          </p:sp>
        </p:grpSp>
        <p:grpSp>
          <p:nvGrpSpPr>
            <p:cNvPr id="33" name="図形グループ 32"/>
            <p:cNvGrpSpPr/>
            <p:nvPr/>
          </p:nvGrpSpPr>
          <p:grpSpPr>
            <a:xfrm>
              <a:off x="9764294" y="5805555"/>
              <a:ext cx="1034716" cy="503779"/>
              <a:chOff x="1663347" y="6086401"/>
              <a:chExt cx="1034716" cy="503779"/>
            </a:xfrm>
          </p:grpSpPr>
          <p:sp>
            <p:nvSpPr>
              <p:cNvPr id="37" name="テキスト ボックス 36"/>
              <p:cNvSpPr txBox="1"/>
              <p:nvPr/>
            </p:nvSpPr>
            <p:spPr>
              <a:xfrm>
                <a:off x="1771049" y="6145910"/>
                <a:ext cx="927014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編集</a:t>
                </a:r>
                <a:endParaRPr kumimoji="1" lang="ja-JP" altLang="en-US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  <p:sp>
            <p:nvSpPr>
              <p:cNvPr id="38" name="上矢印 37"/>
              <p:cNvSpPr/>
              <p:nvPr/>
            </p:nvSpPr>
            <p:spPr>
              <a:xfrm>
                <a:off x="1663347" y="6086401"/>
                <a:ext cx="279133" cy="503779"/>
              </a:xfrm>
              <a:prstGeom prst="upArrow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4" name="図形グループ 33"/>
            <p:cNvGrpSpPr/>
            <p:nvPr/>
          </p:nvGrpSpPr>
          <p:grpSpPr>
            <a:xfrm>
              <a:off x="10851276" y="2229793"/>
              <a:ext cx="913054" cy="1039529"/>
              <a:chOff x="2702734" y="2440404"/>
              <a:chExt cx="913054" cy="1039529"/>
            </a:xfrm>
          </p:grpSpPr>
          <p:sp>
            <p:nvSpPr>
              <p:cNvPr id="35" name="U ターン矢印 34"/>
              <p:cNvSpPr/>
              <p:nvPr/>
            </p:nvSpPr>
            <p:spPr>
              <a:xfrm rot="16200000" flipV="1">
                <a:off x="2402579" y="2740559"/>
                <a:ext cx="1039529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テキスト ボックス 35"/>
              <p:cNvSpPr txBox="1"/>
              <p:nvPr/>
            </p:nvSpPr>
            <p:spPr>
              <a:xfrm rot="5400000">
                <a:off x="2937381" y="2764364"/>
                <a:ext cx="8951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push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85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いよいよ使ってみる</a:t>
            </a:r>
            <a:r>
              <a:rPr lang="en-US" altLang="ja-JP" sz="4800" dirty="0" smtClean="0"/>
              <a:t> </a:t>
            </a:r>
            <a:r>
              <a:rPr lang="ja-JP" altLang="en-US" sz="3200" dirty="0" smtClean="0"/>
              <a:t>事前準備</a:t>
            </a:r>
            <a:endParaRPr kumimoji="1" lang="ja-JP" altLang="en-US" sz="32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851" y="1369034"/>
            <a:ext cx="5391150" cy="4940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9" name="図形グループ 28"/>
          <p:cNvGrpSpPr/>
          <p:nvPr/>
        </p:nvGrpSpPr>
        <p:grpSpPr>
          <a:xfrm>
            <a:off x="8567625" y="1561716"/>
            <a:ext cx="3196705" cy="4747618"/>
            <a:chOff x="8567625" y="1561716"/>
            <a:chExt cx="3196705" cy="4747618"/>
          </a:xfrm>
        </p:grpSpPr>
        <p:grpSp>
          <p:nvGrpSpPr>
            <p:cNvPr id="30" name="図形グループ 29"/>
            <p:cNvGrpSpPr/>
            <p:nvPr/>
          </p:nvGrpSpPr>
          <p:grpSpPr>
            <a:xfrm>
              <a:off x="10809770" y="3434164"/>
              <a:ext cx="914682" cy="1158319"/>
              <a:chOff x="2701106" y="3566559"/>
              <a:chExt cx="914682" cy="1158319"/>
            </a:xfrm>
          </p:grpSpPr>
          <p:sp>
            <p:nvSpPr>
              <p:cNvPr id="49" name="U ターン矢印 48"/>
              <p:cNvSpPr/>
              <p:nvPr/>
            </p:nvSpPr>
            <p:spPr>
              <a:xfrm rot="16200000" flipV="1">
                <a:off x="2402137" y="3865529"/>
                <a:ext cx="1037158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テキスト ボックス 49"/>
              <p:cNvSpPr txBox="1"/>
              <p:nvPr/>
            </p:nvSpPr>
            <p:spPr>
              <a:xfrm rot="5400000">
                <a:off x="2805796" y="3914886"/>
                <a:ext cx="11583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commit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  <p:grpSp>
          <p:nvGrpSpPr>
            <p:cNvPr id="31" name="図形グループ 30"/>
            <p:cNvGrpSpPr/>
            <p:nvPr/>
          </p:nvGrpSpPr>
          <p:grpSpPr>
            <a:xfrm>
              <a:off x="10806727" y="4592482"/>
              <a:ext cx="917725" cy="1132167"/>
              <a:chOff x="2698063" y="4724877"/>
              <a:chExt cx="917725" cy="1132167"/>
            </a:xfrm>
          </p:grpSpPr>
          <p:sp>
            <p:nvSpPr>
              <p:cNvPr id="47" name="U ターン矢印 46"/>
              <p:cNvSpPr/>
              <p:nvPr/>
            </p:nvSpPr>
            <p:spPr>
              <a:xfrm rot="16200000" flipV="1">
                <a:off x="2351589" y="5071351"/>
                <a:ext cx="1132167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テキスト ボックス 47"/>
              <p:cNvSpPr txBox="1"/>
              <p:nvPr/>
            </p:nvSpPr>
            <p:spPr>
              <a:xfrm rot="5400000">
                <a:off x="2937381" y="5065407"/>
                <a:ext cx="8951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a</a:t>
                </a:r>
                <a:r>
                  <a:rPr kumimoji="1"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dd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  <p:grpSp>
          <p:nvGrpSpPr>
            <p:cNvPr id="32" name="図形グループ 31"/>
            <p:cNvGrpSpPr/>
            <p:nvPr/>
          </p:nvGrpSpPr>
          <p:grpSpPr>
            <a:xfrm>
              <a:off x="8567625" y="1561716"/>
              <a:ext cx="2681365" cy="4187109"/>
              <a:chOff x="458961" y="1844721"/>
              <a:chExt cx="2681365" cy="4187109"/>
            </a:xfrm>
          </p:grpSpPr>
          <p:sp>
            <p:nvSpPr>
              <p:cNvPr id="39" name="円柱 38"/>
              <p:cNvSpPr/>
              <p:nvPr/>
            </p:nvSpPr>
            <p:spPr>
              <a:xfrm>
                <a:off x="1082749" y="2238681"/>
                <a:ext cx="1475249" cy="548234"/>
              </a:xfrm>
              <a:prstGeom prst="can">
                <a:avLst/>
              </a:prstGeom>
              <a:solidFill>
                <a:srgbClr val="843C0C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円柱 39"/>
              <p:cNvSpPr/>
              <p:nvPr/>
            </p:nvSpPr>
            <p:spPr>
              <a:xfrm>
                <a:off x="1082749" y="3326388"/>
                <a:ext cx="1475249" cy="548234"/>
              </a:xfrm>
              <a:prstGeom prst="can">
                <a:avLst/>
              </a:prstGeom>
              <a:solidFill>
                <a:srgbClr val="C55A11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円柱 40"/>
              <p:cNvSpPr/>
              <p:nvPr/>
            </p:nvSpPr>
            <p:spPr>
              <a:xfrm>
                <a:off x="1082749" y="4414095"/>
                <a:ext cx="1475249" cy="548234"/>
              </a:xfrm>
              <a:prstGeom prst="can">
                <a:avLst/>
              </a:prstGeom>
              <a:solidFill>
                <a:srgbClr val="F4B183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円柱 41"/>
              <p:cNvSpPr/>
              <p:nvPr/>
            </p:nvSpPr>
            <p:spPr>
              <a:xfrm>
                <a:off x="1082749" y="5483596"/>
                <a:ext cx="1475249" cy="548234"/>
              </a:xfrm>
              <a:prstGeom prst="can">
                <a:avLst/>
              </a:prstGeom>
              <a:solidFill>
                <a:srgbClr val="F8CBAD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テキスト ボックス 42"/>
              <p:cNvSpPr txBox="1"/>
              <p:nvPr/>
            </p:nvSpPr>
            <p:spPr>
              <a:xfrm>
                <a:off x="458961" y="1844721"/>
                <a:ext cx="2681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リモートリポジトリ</a:t>
                </a:r>
                <a:endParaRPr kumimoji="1" lang="ja-JP" altLang="en-US" dirty="0"/>
              </a:p>
            </p:txBody>
          </p:sp>
          <p:sp>
            <p:nvSpPr>
              <p:cNvPr id="44" name="テキスト ボックス 43"/>
              <p:cNvSpPr txBox="1"/>
              <p:nvPr/>
            </p:nvSpPr>
            <p:spPr>
              <a:xfrm>
                <a:off x="458961" y="2982050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ローカルリポジトリ</a:t>
                </a:r>
                <a:endParaRPr kumimoji="1" lang="ja-JP" altLang="en-US" dirty="0"/>
              </a:p>
            </p:txBody>
          </p:sp>
          <p:sp>
            <p:nvSpPr>
              <p:cNvPr id="45" name="テキスト ボックス 44"/>
              <p:cNvSpPr txBox="1"/>
              <p:nvPr/>
            </p:nvSpPr>
            <p:spPr>
              <a:xfrm>
                <a:off x="458961" y="3982632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mtClean="0"/>
                  <a:t>インデックス</a:t>
                </a:r>
                <a:endParaRPr kumimoji="1" lang="ja-JP" altLang="en-US" dirty="0"/>
              </a:p>
            </p:txBody>
          </p:sp>
          <p:sp>
            <p:nvSpPr>
              <p:cNvPr id="46" name="テキスト ボックス 45"/>
              <p:cNvSpPr txBox="1"/>
              <p:nvPr/>
            </p:nvSpPr>
            <p:spPr>
              <a:xfrm>
                <a:off x="458961" y="5119961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ワーキングツリー</a:t>
                </a:r>
                <a:endParaRPr kumimoji="1" lang="en-US" altLang="ja-JP" dirty="0" smtClean="0"/>
              </a:p>
            </p:txBody>
          </p:sp>
        </p:grpSp>
        <p:grpSp>
          <p:nvGrpSpPr>
            <p:cNvPr id="33" name="図形グループ 32"/>
            <p:cNvGrpSpPr/>
            <p:nvPr/>
          </p:nvGrpSpPr>
          <p:grpSpPr>
            <a:xfrm>
              <a:off x="9764294" y="5805555"/>
              <a:ext cx="1034716" cy="503779"/>
              <a:chOff x="1663347" y="6086401"/>
              <a:chExt cx="1034716" cy="503779"/>
            </a:xfrm>
          </p:grpSpPr>
          <p:sp>
            <p:nvSpPr>
              <p:cNvPr id="37" name="テキスト ボックス 36"/>
              <p:cNvSpPr txBox="1"/>
              <p:nvPr/>
            </p:nvSpPr>
            <p:spPr>
              <a:xfrm>
                <a:off x="1771049" y="6145910"/>
                <a:ext cx="927014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編集</a:t>
                </a:r>
                <a:endParaRPr kumimoji="1" lang="ja-JP" altLang="en-US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  <p:sp>
            <p:nvSpPr>
              <p:cNvPr id="38" name="上矢印 37"/>
              <p:cNvSpPr/>
              <p:nvPr/>
            </p:nvSpPr>
            <p:spPr>
              <a:xfrm>
                <a:off x="1663347" y="6086401"/>
                <a:ext cx="279133" cy="503779"/>
              </a:xfrm>
              <a:prstGeom prst="upArrow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4" name="図形グループ 33"/>
            <p:cNvGrpSpPr/>
            <p:nvPr/>
          </p:nvGrpSpPr>
          <p:grpSpPr>
            <a:xfrm>
              <a:off x="10851276" y="2229793"/>
              <a:ext cx="913054" cy="1039529"/>
              <a:chOff x="2702734" y="2440404"/>
              <a:chExt cx="913054" cy="1039529"/>
            </a:xfrm>
          </p:grpSpPr>
          <p:sp>
            <p:nvSpPr>
              <p:cNvPr id="35" name="U ターン矢印 34"/>
              <p:cNvSpPr/>
              <p:nvPr/>
            </p:nvSpPr>
            <p:spPr>
              <a:xfrm rot="16200000" flipV="1">
                <a:off x="2402579" y="2740559"/>
                <a:ext cx="1039529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テキスト ボックス 35"/>
              <p:cNvSpPr txBox="1"/>
              <p:nvPr/>
            </p:nvSpPr>
            <p:spPr>
              <a:xfrm rot="5400000">
                <a:off x="2937381" y="2764364"/>
                <a:ext cx="8951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push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4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いよいよ使ってみる</a:t>
            </a:r>
            <a:r>
              <a:rPr lang="en-US" altLang="ja-JP" sz="4800" dirty="0" smtClean="0"/>
              <a:t> </a:t>
            </a:r>
            <a:r>
              <a:rPr lang="ja-JP" altLang="en-US" sz="3200" dirty="0" smtClean="0"/>
              <a:t>事前準備</a:t>
            </a:r>
            <a:endParaRPr kumimoji="1" lang="ja-JP" altLang="en-US" sz="3200" dirty="0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59" y="1250758"/>
            <a:ext cx="6733488" cy="50948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9" name="図形グループ 28"/>
          <p:cNvGrpSpPr/>
          <p:nvPr/>
        </p:nvGrpSpPr>
        <p:grpSpPr>
          <a:xfrm>
            <a:off x="8567625" y="1561716"/>
            <a:ext cx="3196705" cy="4747618"/>
            <a:chOff x="8567625" y="1561716"/>
            <a:chExt cx="3196705" cy="4747618"/>
          </a:xfrm>
        </p:grpSpPr>
        <p:grpSp>
          <p:nvGrpSpPr>
            <p:cNvPr id="30" name="図形グループ 29"/>
            <p:cNvGrpSpPr/>
            <p:nvPr/>
          </p:nvGrpSpPr>
          <p:grpSpPr>
            <a:xfrm>
              <a:off x="10809770" y="3434164"/>
              <a:ext cx="914682" cy="1158319"/>
              <a:chOff x="2701106" y="3566559"/>
              <a:chExt cx="914682" cy="1158319"/>
            </a:xfrm>
          </p:grpSpPr>
          <p:sp>
            <p:nvSpPr>
              <p:cNvPr id="49" name="U ターン矢印 48"/>
              <p:cNvSpPr/>
              <p:nvPr/>
            </p:nvSpPr>
            <p:spPr>
              <a:xfrm rot="16200000" flipV="1">
                <a:off x="2402137" y="3865529"/>
                <a:ext cx="1037158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テキスト ボックス 49"/>
              <p:cNvSpPr txBox="1"/>
              <p:nvPr/>
            </p:nvSpPr>
            <p:spPr>
              <a:xfrm rot="5400000">
                <a:off x="2805796" y="3914886"/>
                <a:ext cx="11583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commit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  <p:grpSp>
          <p:nvGrpSpPr>
            <p:cNvPr id="31" name="図形グループ 30"/>
            <p:cNvGrpSpPr/>
            <p:nvPr/>
          </p:nvGrpSpPr>
          <p:grpSpPr>
            <a:xfrm>
              <a:off x="10806727" y="4592482"/>
              <a:ext cx="917725" cy="1132167"/>
              <a:chOff x="2698063" y="4724877"/>
              <a:chExt cx="917725" cy="1132167"/>
            </a:xfrm>
          </p:grpSpPr>
          <p:sp>
            <p:nvSpPr>
              <p:cNvPr id="47" name="U ターン矢印 46"/>
              <p:cNvSpPr/>
              <p:nvPr/>
            </p:nvSpPr>
            <p:spPr>
              <a:xfrm rot="16200000" flipV="1">
                <a:off x="2351589" y="5071351"/>
                <a:ext cx="1132167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テキスト ボックス 47"/>
              <p:cNvSpPr txBox="1"/>
              <p:nvPr/>
            </p:nvSpPr>
            <p:spPr>
              <a:xfrm rot="5400000">
                <a:off x="2937381" y="5065407"/>
                <a:ext cx="8951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a</a:t>
                </a:r>
                <a:r>
                  <a:rPr kumimoji="1"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dd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  <p:grpSp>
          <p:nvGrpSpPr>
            <p:cNvPr id="32" name="図形グループ 31"/>
            <p:cNvGrpSpPr/>
            <p:nvPr/>
          </p:nvGrpSpPr>
          <p:grpSpPr>
            <a:xfrm>
              <a:off x="8567625" y="1561716"/>
              <a:ext cx="2681365" cy="4187109"/>
              <a:chOff x="458961" y="1844721"/>
              <a:chExt cx="2681365" cy="4187109"/>
            </a:xfrm>
          </p:grpSpPr>
          <p:sp>
            <p:nvSpPr>
              <p:cNvPr id="39" name="円柱 38"/>
              <p:cNvSpPr/>
              <p:nvPr/>
            </p:nvSpPr>
            <p:spPr>
              <a:xfrm>
                <a:off x="1082749" y="2238681"/>
                <a:ext cx="1475249" cy="548234"/>
              </a:xfrm>
              <a:prstGeom prst="can">
                <a:avLst/>
              </a:prstGeom>
              <a:solidFill>
                <a:srgbClr val="843C0C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円柱 39"/>
              <p:cNvSpPr/>
              <p:nvPr/>
            </p:nvSpPr>
            <p:spPr>
              <a:xfrm>
                <a:off x="1082749" y="3326388"/>
                <a:ext cx="1475249" cy="548234"/>
              </a:xfrm>
              <a:prstGeom prst="can">
                <a:avLst/>
              </a:prstGeom>
              <a:solidFill>
                <a:srgbClr val="C55A11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円柱 40"/>
              <p:cNvSpPr/>
              <p:nvPr/>
            </p:nvSpPr>
            <p:spPr>
              <a:xfrm>
                <a:off x="1082749" y="4414095"/>
                <a:ext cx="1475249" cy="548234"/>
              </a:xfrm>
              <a:prstGeom prst="can">
                <a:avLst/>
              </a:prstGeom>
              <a:solidFill>
                <a:srgbClr val="F4B183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円柱 41"/>
              <p:cNvSpPr/>
              <p:nvPr/>
            </p:nvSpPr>
            <p:spPr>
              <a:xfrm>
                <a:off x="1082749" y="5483596"/>
                <a:ext cx="1475249" cy="548234"/>
              </a:xfrm>
              <a:prstGeom prst="can">
                <a:avLst/>
              </a:prstGeom>
              <a:solidFill>
                <a:srgbClr val="F8CBAD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テキスト ボックス 42"/>
              <p:cNvSpPr txBox="1"/>
              <p:nvPr/>
            </p:nvSpPr>
            <p:spPr>
              <a:xfrm>
                <a:off x="458961" y="1844721"/>
                <a:ext cx="2681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リモートリポジトリ</a:t>
                </a:r>
                <a:endParaRPr kumimoji="1" lang="ja-JP" altLang="en-US" dirty="0"/>
              </a:p>
            </p:txBody>
          </p:sp>
          <p:sp>
            <p:nvSpPr>
              <p:cNvPr id="44" name="テキスト ボックス 43"/>
              <p:cNvSpPr txBox="1"/>
              <p:nvPr/>
            </p:nvSpPr>
            <p:spPr>
              <a:xfrm>
                <a:off x="458961" y="2982050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ローカルリポジトリ</a:t>
                </a:r>
                <a:endParaRPr kumimoji="1" lang="ja-JP" altLang="en-US" dirty="0"/>
              </a:p>
            </p:txBody>
          </p:sp>
          <p:sp>
            <p:nvSpPr>
              <p:cNvPr id="45" name="テキスト ボックス 44"/>
              <p:cNvSpPr txBox="1"/>
              <p:nvPr/>
            </p:nvSpPr>
            <p:spPr>
              <a:xfrm>
                <a:off x="458961" y="3982632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mtClean="0"/>
                  <a:t>インデックス</a:t>
                </a:r>
                <a:endParaRPr kumimoji="1" lang="ja-JP" altLang="en-US" dirty="0"/>
              </a:p>
            </p:txBody>
          </p:sp>
          <p:sp>
            <p:nvSpPr>
              <p:cNvPr id="46" name="テキスト ボックス 45"/>
              <p:cNvSpPr txBox="1"/>
              <p:nvPr/>
            </p:nvSpPr>
            <p:spPr>
              <a:xfrm>
                <a:off x="458961" y="5119961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ワーキングツリー</a:t>
                </a:r>
                <a:endParaRPr kumimoji="1" lang="en-US" altLang="ja-JP" dirty="0" smtClean="0"/>
              </a:p>
            </p:txBody>
          </p:sp>
        </p:grpSp>
        <p:grpSp>
          <p:nvGrpSpPr>
            <p:cNvPr id="33" name="図形グループ 32"/>
            <p:cNvGrpSpPr/>
            <p:nvPr/>
          </p:nvGrpSpPr>
          <p:grpSpPr>
            <a:xfrm>
              <a:off x="9764294" y="5805555"/>
              <a:ext cx="1034716" cy="503779"/>
              <a:chOff x="1663347" y="6086401"/>
              <a:chExt cx="1034716" cy="503779"/>
            </a:xfrm>
          </p:grpSpPr>
          <p:sp>
            <p:nvSpPr>
              <p:cNvPr id="37" name="テキスト ボックス 36"/>
              <p:cNvSpPr txBox="1"/>
              <p:nvPr/>
            </p:nvSpPr>
            <p:spPr>
              <a:xfrm>
                <a:off x="1771049" y="6145910"/>
                <a:ext cx="927014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編集</a:t>
                </a:r>
                <a:endParaRPr kumimoji="1" lang="ja-JP" altLang="en-US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  <p:sp>
            <p:nvSpPr>
              <p:cNvPr id="38" name="上矢印 37"/>
              <p:cNvSpPr/>
              <p:nvPr/>
            </p:nvSpPr>
            <p:spPr>
              <a:xfrm>
                <a:off x="1663347" y="6086401"/>
                <a:ext cx="279133" cy="503779"/>
              </a:xfrm>
              <a:prstGeom prst="upArrow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4" name="図形グループ 33"/>
            <p:cNvGrpSpPr/>
            <p:nvPr/>
          </p:nvGrpSpPr>
          <p:grpSpPr>
            <a:xfrm>
              <a:off x="10851276" y="2229793"/>
              <a:ext cx="913054" cy="1039529"/>
              <a:chOff x="2702734" y="2440404"/>
              <a:chExt cx="913054" cy="1039529"/>
            </a:xfrm>
          </p:grpSpPr>
          <p:sp>
            <p:nvSpPr>
              <p:cNvPr id="35" name="U ターン矢印 34"/>
              <p:cNvSpPr/>
              <p:nvPr/>
            </p:nvSpPr>
            <p:spPr>
              <a:xfrm rot="16200000" flipV="1">
                <a:off x="2402579" y="2740559"/>
                <a:ext cx="1039529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テキスト ボックス 35"/>
              <p:cNvSpPr txBox="1"/>
              <p:nvPr/>
            </p:nvSpPr>
            <p:spPr>
              <a:xfrm rot="5400000">
                <a:off x="2937381" y="2764364"/>
                <a:ext cx="8951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push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254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いよいよ使ってみる</a:t>
            </a:r>
            <a:r>
              <a:rPr lang="en-US" altLang="ja-JP" sz="4800" dirty="0" smtClean="0"/>
              <a:t> </a:t>
            </a:r>
            <a:r>
              <a:rPr lang="ja-JP" altLang="en-US" sz="3200" smtClean="0"/>
              <a:t>事前準備</a:t>
            </a:r>
            <a:endParaRPr kumimoji="1" lang="ja-JP" altLang="en-US" sz="32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127" y="1386295"/>
            <a:ext cx="5640216" cy="51328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487" y="4202753"/>
            <a:ext cx="3453410" cy="2068001"/>
          </a:xfrm>
          <a:prstGeom prst="rect">
            <a:avLst/>
          </a:prstGeom>
        </p:spPr>
      </p:pic>
      <p:grpSp>
        <p:nvGrpSpPr>
          <p:cNvPr id="30" name="図形グループ 29"/>
          <p:cNvGrpSpPr/>
          <p:nvPr/>
        </p:nvGrpSpPr>
        <p:grpSpPr>
          <a:xfrm>
            <a:off x="8567625" y="1561716"/>
            <a:ext cx="3196705" cy="4747618"/>
            <a:chOff x="8567625" y="1561716"/>
            <a:chExt cx="3196705" cy="4747618"/>
          </a:xfrm>
        </p:grpSpPr>
        <p:grpSp>
          <p:nvGrpSpPr>
            <p:cNvPr id="31" name="図形グループ 30"/>
            <p:cNvGrpSpPr/>
            <p:nvPr/>
          </p:nvGrpSpPr>
          <p:grpSpPr>
            <a:xfrm>
              <a:off x="10809770" y="3434164"/>
              <a:ext cx="914682" cy="1158319"/>
              <a:chOff x="2701106" y="3566559"/>
              <a:chExt cx="914682" cy="1158319"/>
            </a:xfrm>
          </p:grpSpPr>
          <p:sp>
            <p:nvSpPr>
              <p:cNvPr id="50" name="U ターン矢印 49"/>
              <p:cNvSpPr/>
              <p:nvPr/>
            </p:nvSpPr>
            <p:spPr>
              <a:xfrm rot="16200000" flipV="1">
                <a:off x="2402137" y="3865529"/>
                <a:ext cx="1037158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テキスト ボックス 50"/>
              <p:cNvSpPr txBox="1"/>
              <p:nvPr/>
            </p:nvSpPr>
            <p:spPr>
              <a:xfrm rot="5400000">
                <a:off x="2805796" y="3914886"/>
                <a:ext cx="11583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commit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  <p:grpSp>
          <p:nvGrpSpPr>
            <p:cNvPr id="32" name="図形グループ 31"/>
            <p:cNvGrpSpPr/>
            <p:nvPr/>
          </p:nvGrpSpPr>
          <p:grpSpPr>
            <a:xfrm>
              <a:off x="10806727" y="4592482"/>
              <a:ext cx="917725" cy="1132167"/>
              <a:chOff x="2698063" y="4724877"/>
              <a:chExt cx="917725" cy="1132167"/>
            </a:xfrm>
          </p:grpSpPr>
          <p:sp>
            <p:nvSpPr>
              <p:cNvPr id="48" name="U ターン矢印 47"/>
              <p:cNvSpPr/>
              <p:nvPr/>
            </p:nvSpPr>
            <p:spPr>
              <a:xfrm rot="16200000" flipV="1">
                <a:off x="2351589" y="5071351"/>
                <a:ext cx="1132167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テキスト ボックス 48"/>
              <p:cNvSpPr txBox="1"/>
              <p:nvPr/>
            </p:nvSpPr>
            <p:spPr>
              <a:xfrm rot="5400000">
                <a:off x="2937381" y="5065407"/>
                <a:ext cx="8951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a</a:t>
                </a:r>
                <a:r>
                  <a:rPr kumimoji="1"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dd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  <p:grpSp>
          <p:nvGrpSpPr>
            <p:cNvPr id="33" name="図形グループ 32"/>
            <p:cNvGrpSpPr/>
            <p:nvPr/>
          </p:nvGrpSpPr>
          <p:grpSpPr>
            <a:xfrm>
              <a:off x="8567625" y="1561716"/>
              <a:ext cx="2681365" cy="4187109"/>
              <a:chOff x="458961" y="1844721"/>
              <a:chExt cx="2681365" cy="4187109"/>
            </a:xfrm>
          </p:grpSpPr>
          <p:sp>
            <p:nvSpPr>
              <p:cNvPr id="40" name="円柱 39"/>
              <p:cNvSpPr/>
              <p:nvPr/>
            </p:nvSpPr>
            <p:spPr>
              <a:xfrm>
                <a:off x="1082749" y="2238681"/>
                <a:ext cx="1475249" cy="548234"/>
              </a:xfrm>
              <a:prstGeom prst="can">
                <a:avLst/>
              </a:prstGeom>
              <a:solidFill>
                <a:srgbClr val="843C0C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円柱 40"/>
              <p:cNvSpPr/>
              <p:nvPr/>
            </p:nvSpPr>
            <p:spPr>
              <a:xfrm>
                <a:off x="1082749" y="3326388"/>
                <a:ext cx="1475249" cy="548234"/>
              </a:xfrm>
              <a:prstGeom prst="can">
                <a:avLst/>
              </a:prstGeom>
              <a:solidFill>
                <a:srgbClr val="C55A11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円柱 41"/>
              <p:cNvSpPr/>
              <p:nvPr/>
            </p:nvSpPr>
            <p:spPr>
              <a:xfrm>
                <a:off x="1082749" y="4414095"/>
                <a:ext cx="1475249" cy="548234"/>
              </a:xfrm>
              <a:prstGeom prst="can">
                <a:avLst/>
              </a:prstGeom>
              <a:solidFill>
                <a:srgbClr val="F4B183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円柱 42"/>
              <p:cNvSpPr/>
              <p:nvPr/>
            </p:nvSpPr>
            <p:spPr>
              <a:xfrm>
                <a:off x="1082749" y="5483596"/>
                <a:ext cx="1475249" cy="548234"/>
              </a:xfrm>
              <a:prstGeom prst="can">
                <a:avLst/>
              </a:prstGeom>
              <a:solidFill>
                <a:srgbClr val="F8CBAD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テキスト ボックス 43"/>
              <p:cNvSpPr txBox="1"/>
              <p:nvPr/>
            </p:nvSpPr>
            <p:spPr>
              <a:xfrm>
                <a:off x="458961" y="1844721"/>
                <a:ext cx="2681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リモートリポジトリ</a:t>
                </a:r>
                <a:endParaRPr kumimoji="1" lang="ja-JP" altLang="en-US" dirty="0"/>
              </a:p>
            </p:txBody>
          </p:sp>
          <p:sp>
            <p:nvSpPr>
              <p:cNvPr id="45" name="テキスト ボックス 44"/>
              <p:cNvSpPr txBox="1"/>
              <p:nvPr/>
            </p:nvSpPr>
            <p:spPr>
              <a:xfrm>
                <a:off x="458961" y="2982050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ローカルリポジトリ</a:t>
                </a:r>
                <a:endParaRPr kumimoji="1" lang="ja-JP" altLang="en-US" dirty="0"/>
              </a:p>
            </p:txBody>
          </p:sp>
          <p:sp>
            <p:nvSpPr>
              <p:cNvPr id="46" name="テキスト ボックス 45"/>
              <p:cNvSpPr txBox="1"/>
              <p:nvPr/>
            </p:nvSpPr>
            <p:spPr>
              <a:xfrm>
                <a:off x="458961" y="3982632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mtClean="0"/>
                  <a:t>インデックス</a:t>
                </a:r>
                <a:endParaRPr kumimoji="1" lang="ja-JP" altLang="en-US" dirty="0"/>
              </a:p>
            </p:txBody>
          </p:sp>
          <p:sp>
            <p:nvSpPr>
              <p:cNvPr id="47" name="テキスト ボックス 46"/>
              <p:cNvSpPr txBox="1"/>
              <p:nvPr/>
            </p:nvSpPr>
            <p:spPr>
              <a:xfrm>
                <a:off x="458961" y="5119961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ワーキングツリー</a:t>
                </a:r>
                <a:endParaRPr kumimoji="1" lang="en-US" altLang="ja-JP" dirty="0" smtClean="0"/>
              </a:p>
            </p:txBody>
          </p:sp>
        </p:grpSp>
        <p:grpSp>
          <p:nvGrpSpPr>
            <p:cNvPr id="34" name="図形グループ 33"/>
            <p:cNvGrpSpPr/>
            <p:nvPr/>
          </p:nvGrpSpPr>
          <p:grpSpPr>
            <a:xfrm>
              <a:off x="9764294" y="5805555"/>
              <a:ext cx="1034716" cy="503779"/>
              <a:chOff x="1663347" y="6086401"/>
              <a:chExt cx="1034716" cy="503779"/>
            </a:xfrm>
          </p:grpSpPr>
          <p:sp>
            <p:nvSpPr>
              <p:cNvPr id="38" name="テキスト ボックス 37"/>
              <p:cNvSpPr txBox="1"/>
              <p:nvPr/>
            </p:nvSpPr>
            <p:spPr>
              <a:xfrm>
                <a:off x="1771049" y="6145910"/>
                <a:ext cx="927014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編集</a:t>
                </a:r>
                <a:endParaRPr kumimoji="1" lang="ja-JP" altLang="en-US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  <p:sp>
            <p:nvSpPr>
              <p:cNvPr id="39" name="上矢印 38"/>
              <p:cNvSpPr/>
              <p:nvPr/>
            </p:nvSpPr>
            <p:spPr>
              <a:xfrm>
                <a:off x="1663347" y="6086401"/>
                <a:ext cx="279133" cy="503779"/>
              </a:xfrm>
              <a:prstGeom prst="upArrow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5" name="図形グループ 34"/>
            <p:cNvGrpSpPr/>
            <p:nvPr/>
          </p:nvGrpSpPr>
          <p:grpSpPr>
            <a:xfrm>
              <a:off x="10851276" y="2229793"/>
              <a:ext cx="913054" cy="1039529"/>
              <a:chOff x="2702734" y="2440404"/>
              <a:chExt cx="913054" cy="1039529"/>
            </a:xfrm>
          </p:grpSpPr>
          <p:sp>
            <p:nvSpPr>
              <p:cNvPr id="36" name="U ターン矢印 35"/>
              <p:cNvSpPr/>
              <p:nvPr/>
            </p:nvSpPr>
            <p:spPr>
              <a:xfrm rot="16200000" flipV="1">
                <a:off x="2402579" y="2740559"/>
                <a:ext cx="1039529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テキスト ボックス 36"/>
              <p:cNvSpPr txBox="1"/>
              <p:nvPr/>
            </p:nvSpPr>
            <p:spPr>
              <a:xfrm rot="5400000">
                <a:off x="2937381" y="2764364"/>
                <a:ext cx="8951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push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983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いよいよ使ってみる</a:t>
            </a:r>
            <a:r>
              <a:rPr lang="ja-JP" altLang="en-US" sz="3200" dirty="0" smtClean="0"/>
              <a:t>　事前準備</a:t>
            </a:r>
            <a:endParaRPr kumimoji="1" lang="ja-JP" altLang="en-US" sz="3200" dirty="0"/>
          </a:p>
        </p:txBody>
      </p:sp>
      <p:grpSp>
        <p:nvGrpSpPr>
          <p:cNvPr id="30" name="図形グループ 29"/>
          <p:cNvGrpSpPr/>
          <p:nvPr/>
        </p:nvGrpSpPr>
        <p:grpSpPr>
          <a:xfrm>
            <a:off x="10809770" y="3434164"/>
            <a:ext cx="914682" cy="1158319"/>
            <a:chOff x="2701106" y="3566559"/>
            <a:chExt cx="914682" cy="1158319"/>
          </a:xfrm>
        </p:grpSpPr>
        <p:sp>
          <p:nvSpPr>
            <p:cNvPr id="49" name="U ターン矢印 48"/>
            <p:cNvSpPr/>
            <p:nvPr/>
          </p:nvSpPr>
          <p:spPr>
            <a:xfrm rot="16200000" flipV="1">
              <a:off x="2402137" y="3865529"/>
              <a:ext cx="1037158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テキスト ボックス 49"/>
            <p:cNvSpPr txBox="1"/>
            <p:nvPr/>
          </p:nvSpPr>
          <p:spPr>
            <a:xfrm rot="5400000">
              <a:off x="2805796" y="3914886"/>
              <a:ext cx="115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commit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31" name="図形グループ 30"/>
          <p:cNvGrpSpPr/>
          <p:nvPr/>
        </p:nvGrpSpPr>
        <p:grpSpPr>
          <a:xfrm>
            <a:off x="10806727" y="4592482"/>
            <a:ext cx="917725" cy="1132167"/>
            <a:chOff x="2698063" y="4724877"/>
            <a:chExt cx="917725" cy="1132167"/>
          </a:xfrm>
        </p:grpSpPr>
        <p:sp>
          <p:nvSpPr>
            <p:cNvPr id="47" name="U ターン矢印 46"/>
            <p:cNvSpPr/>
            <p:nvPr/>
          </p:nvSpPr>
          <p:spPr>
            <a:xfrm rot="16200000" flipV="1">
              <a:off x="2351589" y="5071351"/>
              <a:ext cx="1132167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テキスト ボックス 47"/>
            <p:cNvSpPr txBox="1"/>
            <p:nvPr/>
          </p:nvSpPr>
          <p:spPr>
            <a:xfrm rot="5400000">
              <a:off x="2937381" y="5065407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a</a:t>
              </a:r>
              <a:r>
                <a:rPr kumimoji="1"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dd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sp>
        <p:nvSpPr>
          <p:cNvPr id="39" name="円柱 38"/>
          <p:cNvSpPr/>
          <p:nvPr/>
        </p:nvSpPr>
        <p:spPr>
          <a:xfrm>
            <a:off x="9191413" y="1955676"/>
            <a:ext cx="1475249" cy="548234"/>
          </a:xfrm>
          <a:prstGeom prst="can">
            <a:avLst/>
          </a:prstGeom>
          <a:solidFill>
            <a:srgbClr val="843C0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柱 39"/>
          <p:cNvSpPr/>
          <p:nvPr/>
        </p:nvSpPr>
        <p:spPr>
          <a:xfrm>
            <a:off x="9191413" y="3043383"/>
            <a:ext cx="1475249" cy="548234"/>
          </a:xfrm>
          <a:prstGeom prst="can">
            <a:avLst/>
          </a:prstGeom>
          <a:solidFill>
            <a:srgbClr val="C55A1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柱 40"/>
          <p:cNvSpPr/>
          <p:nvPr/>
        </p:nvSpPr>
        <p:spPr>
          <a:xfrm>
            <a:off x="9191413" y="4131090"/>
            <a:ext cx="1475249" cy="548234"/>
          </a:xfrm>
          <a:prstGeom prst="can">
            <a:avLst/>
          </a:prstGeom>
          <a:solidFill>
            <a:srgbClr val="F4B18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8567625" y="1561716"/>
            <a:ext cx="2681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リモートリポジトリ</a:t>
            </a:r>
            <a:endParaRPr kumimoji="1" lang="ja-JP" altLang="en-US" dirty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8567625" y="2699045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ローカルリポジトリ</a:t>
            </a:r>
            <a:endParaRPr kumimoji="1" lang="ja-JP" altLang="en-US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8567625" y="3699627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mtClean="0"/>
              <a:t>インデックス</a:t>
            </a:r>
            <a:endParaRPr kumimoji="1" lang="ja-JP" altLang="en-US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8567625" y="4836956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ワーキングツリー</a:t>
            </a:r>
            <a:endParaRPr kumimoji="1" lang="en-US" altLang="ja-JP" dirty="0" smtClean="0"/>
          </a:p>
        </p:txBody>
      </p:sp>
      <p:grpSp>
        <p:nvGrpSpPr>
          <p:cNvPr id="33" name="図形グループ 32"/>
          <p:cNvGrpSpPr/>
          <p:nvPr/>
        </p:nvGrpSpPr>
        <p:grpSpPr>
          <a:xfrm>
            <a:off x="9764294" y="5805555"/>
            <a:ext cx="1034716" cy="503779"/>
            <a:chOff x="1663347" y="6086401"/>
            <a:chExt cx="1034716" cy="503779"/>
          </a:xfrm>
        </p:grpSpPr>
        <p:sp>
          <p:nvSpPr>
            <p:cNvPr id="37" name="テキスト ボックス 36"/>
            <p:cNvSpPr txBox="1"/>
            <p:nvPr/>
          </p:nvSpPr>
          <p:spPr>
            <a:xfrm>
              <a:off x="1771049" y="6145910"/>
              <a:ext cx="927014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 smtClean="0">
                  <a:latin typeface="Ricty Diminished" charset="0"/>
                  <a:ea typeface="Ricty Diminished" charset="0"/>
                  <a:cs typeface="Ricty Diminished" charset="0"/>
                </a:rPr>
                <a:t>編集</a:t>
              </a:r>
              <a:endParaRPr kumimoji="1" lang="ja-JP" altLang="en-US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  <p:sp>
          <p:nvSpPr>
            <p:cNvPr id="38" name="上矢印 37"/>
            <p:cNvSpPr/>
            <p:nvPr/>
          </p:nvSpPr>
          <p:spPr>
            <a:xfrm>
              <a:off x="1663347" y="6086401"/>
              <a:ext cx="279133" cy="503779"/>
            </a:xfrm>
            <a:prstGeom prst="upArrow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4" name="図形グループ 33"/>
          <p:cNvGrpSpPr/>
          <p:nvPr/>
        </p:nvGrpSpPr>
        <p:grpSpPr>
          <a:xfrm>
            <a:off x="10851276" y="2229793"/>
            <a:ext cx="913054" cy="1039529"/>
            <a:chOff x="2702734" y="2440404"/>
            <a:chExt cx="913054" cy="1039529"/>
          </a:xfrm>
        </p:grpSpPr>
        <p:sp>
          <p:nvSpPr>
            <p:cNvPr id="35" name="U ターン矢印 34"/>
            <p:cNvSpPr/>
            <p:nvPr/>
          </p:nvSpPr>
          <p:spPr>
            <a:xfrm rot="16200000" flipV="1">
              <a:off x="2402579" y="2740559"/>
              <a:ext cx="1039529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 rot="5400000">
              <a:off x="2937381" y="2764364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push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sp>
        <p:nvSpPr>
          <p:cNvPr id="26" name="円柱 25"/>
          <p:cNvSpPr/>
          <p:nvPr/>
        </p:nvSpPr>
        <p:spPr>
          <a:xfrm>
            <a:off x="9191413" y="5200591"/>
            <a:ext cx="1475249" cy="548234"/>
          </a:xfrm>
          <a:prstGeom prst="can">
            <a:avLst/>
          </a:prstGeom>
          <a:solidFill>
            <a:srgbClr val="F8CBA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519" y="1645560"/>
            <a:ext cx="4647300" cy="45497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円/楕円 7"/>
          <p:cNvSpPr/>
          <p:nvPr/>
        </p:nvSpPr>
        <p:spPr>
          <a:xfrm>
            <a:off x="2975927" y="1613071"/>
            <a:ext cx="999242" cy="88908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481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いよいよ使ってみる</a:t>
            </a:r>
            <a:r>
              <a:rPr lang="ja-JP" altLang="en-US" sz="3200" dirty="0" smtClean="0"/>
              <a:t>　事前準備</a:t>
            </a:r>
            <a:endParaRPr kumimoji="1" lang="ja-JP" altLang="en-US" sz="3200" dirty="0"/>
          </a:p>
        </p:txBody>
      </p:sp>
      <p:grpSp>
        <p:nvGrpSpPr>
          <p:cNvPr id="30" name="図形グループ 29"/>
          <p:cNvGrpSpPr/>
          <p:nvPr/>
        </p:nvGrpSpPr>
        <p:grpSpPr>
          <a:xfrm>
            <a:off x="10809770" y="3434164"/>
            <a:ext cx="914682" cy="1158319"/>
            <a:chOff x="2701106" y="3566559"/>
            <a:chExt cx="914682" cy="1158319"/>
          </a:xfrm>
        </p:grpSpPr>
        <p:sp>
          <p:nvSpPr>
            <p:cNvPr id="49" name="U ターン矢印 48"/>
            <p:cNvSpPr/>
            <p:nvPr/>
          </p:nvSpPr>
          <p:spPr>
            <a:xfrm rot="16200000" flipV="1">
              <a:off x="2402137" y="3865529"/>
              <a:ext cx="1037158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テキスト ボックス 49"/>
            <p:cNvSpPr txBox="1"/>
            <p:nvPr/>
          </p:nvSpPr>
          <p:spPr>
            <a:xfrm rot="5400000">
              <a:off x="2805796" y="3914886"/>
              <a:ext cx="115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commit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31" name="図形グループ 30"/>
          <p:cNvGrpSpPr/>
          <p:nvPr/>
        </p:nvGrpSpPr>
        <p:grpSpPr>
          <a:xfrm>
            <a:off x="10806727" y="4592482"/>
            <a:ext cx="917725" cy="1132167"/>
            <a:chOff x="2698063" y="4724877"/>
            <a:chExt cx="917725" cy="1132167"/>
          </a:xfrm>
        </p:grpSpPr>
        <p:sp>
          <p:nvSpPr>
            <p:cNvPr id="47" name="U ターン矢印 46"/>
            <p:cNvSpPr/>
            <p:nvPr/>
          </p:nvSpPr>
          <p:spPr>
            <a:xfrm rot="16200000" flipV="1">
              <a:off x="2351589" y="5071351"/>
              <a:ext cx="1132167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テキスト ボックス 47"/>
            <p:cNvSpPr txBox="1"/>
            <p:nvPr/>
          </p:nvSpPr>
          <p:spPr>
            <a:xfrm rot="5400000">
              <a:off x="2937381" y="5065407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a</a:t>
              </a:r>
              <a:r>
                <a:rPr kumimoji="1"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dd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sp>
        <p:nvSpPr>
          <p:cNvPr id="39" name="円柱 38"/>
          <p:cNvSpPr/>
          <p:nvPr/>
        </p:nvSpPr>
        <p:spPr>
          <a:xfrm>
            <a:off x="9191413" y="1955676"/>
            <a:ext cx="1475249" cy="548234"/>
          </a:xfrm>
          <a:prstGeom prst="can">
            <a:avLst/>
          </a:prstGeom>
          <a:solidFill>
            <a:srgbClr val="843C0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柱 39"/>
          <p:cNvSpPr/>
          <p:nvPr/>
        </p:nvSpPr>
        <p:spPr>
          <a:xfrm>
            <a:off x="9191413" y="3043383"/>
            <a:ext cx="1475249" cy="548234"/>
          </a:xfrm>
          <a:prstGeom prst="can">
            <a:avLst/>
          </a:prstGeom>
          <a:solidFill>
            <a:srgbClr val="C55A1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柱 40"/>
          <p:cNvSpPr/>
          <p:nvPr/>
        </p:nvSpPr>
        <p:spPr>
          <a:xfrm>
            <a:off x="9191413" y="4131090"/>
            <a:ext cx="1475249" cy="548234"/>
          </a:xfrm>
          <a:prstGeom prst="can">
            <a:avLst/>
          </a:prstGeom>
          <a:solidFill>
            <a:srgbClr val="F4B18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8567625" y="1561716"/>
            <a:ext cx="2681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リモートリポジトリ</a:t>
            </a:r>
            <a:endParaRPr kumimoji="1" lang="ja-JP" altLang="en-US" dirty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8567625" y="2699045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ローカルリポジトリ</a:t>
            </a:r>
            <a:endParaRPr kumimoji="1" lang="ja-JP" altLang="en-US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8567625" y="3699627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mtClean="0"/>
              <a:t>インデックス</a:t>
            </a:r>
            <a:endParaRPr kumimoji="1" lang="ja-JP" altLang="en-US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8567625" y="4836956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ワーキングツリー</a:t>
            </a:r>
            <a:endParaRPr kumimoji="1" lang="en-US" altLang="ja-JP" dirty="0" smtClean="0"/>
          </a:p>
        </p:txBody>
      </p:sp>
      <p:grpSp>
        <p:nvGrpSpPr>
          <p:cNvPr id="33" name="図形グループ 32"/>
          <p:cNvGrpSpPr/>
          <p:nvPr/>
        </p:nvGrpSpPr>
        <p:grpSpPr>
          <a:xfrm>
            <a:off x="9764294" y="5805555"/>
            <a:ext cx="1034716" cy="503779"/>
            <a:chOff x="1663347" y="6086401"/>
            <a:chExt cx="1034716" cy="503779"/>
          </a:xfrm>
        </p:grpSpPr>
        <p:sp>
          <p:nvSpPr>
            <p:cNvPr id="37" name="テキスト ボックス 36"/>
            <p:cNvSpPr txBox="1"/>
            <p:nvPr/>
          </p:nvSpPr>
          <p:spPr>
            <a:xfrm>
              <a:off x="1771049" y="6145910"/>
              <a:ext cx="927014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 smtClean="0">
                  <a:latin typeface="Ricty Diminished" charset="0"/>
                  <a:ea typeface="Ricty Diminished" charset="0"/>
                  <a:cs typeface="Ricty Diminished" charset="0"/>
                </a:rPr>
                <a:t>編集</a:t>
              </a:r>
              <a:endParaRPr kumimoji="1" lang="ja-JP" altLang="en-US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  <p:sp>
          <p:nvSpPr>
            <p:cNvPr id="38" name="上矢印 37"/>
            <p:cNvSpPr/>
            <p:nvPr/>
          </p:nvSpPr>
          <p:spPr>
            <a:xfrm>
              <a:off x="1663347" y="6086401"/>
              <a:ext cx="279133" cy="503779"/>
            </a:xfrm>
            <a:prstGeom prst="upArrow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4" name="図形グループ 33"/>
          <p:cNvGrpSpPr/>
          <p:nvPr/>
        </p:nvGrpSpPr>
        <p:grpSpPr>
          <a:xfrm>
            <a:off x="10851276" y="2229793"/>
            <a:ext cx="913054" cy="1039529"/>
            <a:chOff x="2702734" y="2440404"/>
            <a:chExt cx="913054" cy="1039529"/>
          </a:xfrm>
        </p:grpSpPr>
        <p:sp>
          <p:nvSpPr>
            <p:cNvPr id="35" name="U ターン矢印 34"/>
            <p:cNvSpPr/>
            <p:nvPr/>
          </p:nvSpPr>
          <p:spPr>
            <a:xfrm rot="16200000" flipV="1">
              <a:off x="2402579" y="2740559"/>
              <a:ext cx="1039529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 rot="5400000">
              <a:off x="2937381" y="2764364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push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sp>
        <p:nvSpPr>
          <p:cNvPr id="26" name="円柱 25"/>
          <p:cNvSpPr/>
          <p:nvPr/>
        </p:nvSpPr>
        <p:spPr>
          <a:xfrm>
            <a:off x="9191413" y="5200591"/>
            <a:ext cx="1475249" cy="548234"/>
          </a:xfrm>
          <a:prstGeom prst="can">
            <a:avLst/>
          </a:prstGeom>
          <a:solidFill>
            <a:srgbClr val="F8CBA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951" y="1494726"/>
            <a:ext cx="4766166" cy="45615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正方形/長方形 3"/>
          <p:cNvSpPr/>
          <p:nvPr/>
        </p:nvSpPr>
        <p:spPr>
          <a:xfrm>
            <a:off x="1885361" y="3317500"/>
            <a:ext cx="1857080" cy="31021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左矢印 4"/>
          <p:cNvSpPr/>
          <p:nvPr/>
        </p:nvSpPr>
        <p:spPr>
          <a:xfrm>
            <a:off x="3157064" y="4070184"/>
            <a:ext cx="1875934" cy="240224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89559" y="4005630"/>
            <a:ext cx="185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Ricty Diminished" charset="0"/>
                <a:ea typeface="Ricty Diminished" charset="0"/>
                <a:cs typeface="Ricty Diminished" charset="0"/>
              </a:rPr>
              <a:t>double click!!</a:t>
            </a:r>
            <a:endParaRPr kumimoji="1" lang="ja-JP" altLang="en-US" dirty="0">
              <a:latin typeface="Ricty Diminished" charset="0"/>
              <a:ea typeface="Ricty Diminished" charset="0"/>
              <a:cs typeface="Ricty Diminish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76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いよいよ使ってみる</a:t>
            </a:r>
            <a:r>
              <a:rPr lang="ja-JP" altLang="en-US" sz="3200" dirty="0" smtClean="0"/>
              <a:t>　事前準備</a:t>
            </a:r>
            <a:endParaRPr kumimoji="1" lang="ja-JP" altLang="en-US" sz="3200" dirty="0"/>
          </a:p>
        </p:txBody>
      </p:sp>
      <p:grpSp>
        <p:nvGrpSpPr>
          <p:cNvPr id="30" name="図形グループ 29"/>
          <p:cNvGrpSpPr/>
          <p:nvPr/>
        </p:nvGrpSpPr>
        <p:grpSpPr>
          <a:xfrm>
            <a:off x="10809770" y="3434164"/>
            <a:ext cx="914682" cy="1158319"/>
            <a:chOff x="2701106" y="3566559"/>
            <a:chExt cx="914682" cy="1158319"/>
          </a:xfrm>
        </p:grpSpPr>
        <p:sp>
          <p:nvSpPr>
            <p:cNvPr id="49" name="U ターン矢印 48"/>
            <p:cNvSpPr/>
            <p:nvPr/>
          </p:nvSpPr>
          <p:spPr>
            <a:xfrm rot="16200000" flipV="1">
              <a:off x="2402137" y="3865529"/>
              <a:ext cx="1037158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テキスト ボックス 49"/>
            <p:cNvSpPr txBox="1"/>
            <p:nvPr/>
          </p:nvSpPr>
          <p:spPr>
            <a:xfrm rot="5400000">
              <a:off x="2805796" y="3914886"/>
              <a:ext cx="115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commit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31" name="図形グループ 30"/>
          <p:cNvGrpSpPr/>
          <p:nvPr/>
        </p:nvGrpSpPr>
        <p:grpSpPr>
          <a:xfrm>
            <a:off x="10806727" y="4592482"/>
            <a:ext cx="917725" cy="1132167"/>
            <a:chOff x="2698063" y="4724877"/>
            <a:chExt cx="917725" cy="1132167"/>
          </a:xfrm>
        </p:grpSpPr>
        <p:sp>
          <p:nvSpPr>
            <p:cNvPr id="47" name="U ターン矢印 46"/>
            <p:cNvSpPr/>
            <p:nvPr/>
          </p:nvSpPr>
          <p:spPr>
            <a:xfrm rot="16200000" flipV="1">
              <a:off x="2351589" y="5071351"/>
              <a:ext cx="1132167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テキスト ボックス 47"/>
            <p:cNvSpPr txBox="1"/>
            <p:nvPr/>
          </p:nvSpPr>
          <p:spPr>
            <a:xfrm rot="5400000">
              <a:off x="2937381" y="5065407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a</a:t>
              </a:r>
              <a:r>
                <a:rPr kumimoji="1"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dd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sp>
        <p:nvSpPr>
          <p:cNvPr id="39" name="円柱 38"/>
          <p:cNvSpPr/>
          <p:nvPr/>
        </p:nvSpPr>
        <p:spPr>
          <a:xfrm>
            <a:off x="9191413" y="1955676"/>
            <a:ext cx="1475249" cy="548234"/>
          </a:xfrm>
          <a:prstGeom prst="can">
            <a:avLst/>
          </a:prstGeom>
          <a:solidFill>
            <a:srgbClr val="843C0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柱 39"/>
          <p:cNvSpPr/>
          <p:nvPr/>
        </p:nvSpPr>
        <p:spPr>
          <a:xfrm>
            <a:off x="9191413" y="3043383"/>
            <a:ext cx="1475249" cy="548234"/>
          </a:xfrm>
          <a:prstGeom prst="can">
            <a:avLst/>
          </a:prstGeom>
          <a:solidFill>
            <a:srgbClr val="C55A1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柱 40"/>
          <p:cNvSpPr/>
          <p:nvPr/>
        </p:nvSpPr>
        <p:spPr>
          <a:xfrm>
            <a:off x="9191413" y="4131090"/>
            <a:ext cx="1475249" cy="548234"/>
          </a:xfrm>
          <a:prstGeom prst="can">
            <a:avLst/>
          </a:prstGeom>
          <a:solidFill>
            <a:srgbClr val="F4B18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8567625" y="1561716"/>
            <a:ext cx="2681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リモートリポジトリ</a:t>
            </a:r>
            <a:endParaRPr kumimoji="1" lang="ja-JP" altLang="en-US" dirty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8567625" y="2699045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ローカルリポジトリ</a:t>
            </a:r>
            <a:endParaRPr kumimoji="1" lang="ja-JP" altLang="en-US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8567625" y="3699627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mtClean="0"/>
              <a:t>インデックス</a:t>
            </a:r>
            <a:endParaRPr kumimoji="1" lang="ja-JP" altLang="en-US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8567625" y="4836956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ワーキングツリー</a:t>
            </a:r>
            <a:endParaRPr kumimoji="1" lang="en-US" altLang="ja-JP" dirty="0" smtClean="0"/>
          </a:p>
        </p:txBody>
      </p:sp>
      <p:grpSp>
        <p:nvGrpSpPr>
          <p:cNvPr id="33" name="図形グループ 32"/>
          <p:cNvGrpSpPr/>
          <p:nvPr/>
        </p:nvGrpSpPr>
        <p:grpSpPr>
          <a:xfrm>
            <a:off x="9764294" y="5805555"/>
            <a:ext cx="1034716" cy="503779"/>
            <a:chOff x="1663347" y="6086401"/>
            <a:chExt cx="1034716" cy="503779"/>
          </a:xfrm>
        </p:grpSpPr>
        <p:sp>
          <p:nvSpPr>
            <p:cNvPr id="37" name="テキスト ボックス 36"/>
            <p:cNvSpPr txBox="1"/>
            <p:nvPr/>
          </p:nvSpPr>
          <p:spPr>
            <a:xfrm>
              <a:off x="1771049" y="6145910"/>
              <a:ext cx="927014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 smtClean="0">
                  <a:latin typeface="Ricty Diminished" charset="0"/>
                  <a:ea typeface="Ricty Diminished" charset="0"/>
                  <a:cs typeface="Ricty Diminished" charset="0"/>
                </a:rPr>
                <a:t>編集</a:t>
              </a:r>
              <a:endParaRPr kumimoji="1" lang="ja-JP" altLang="en-US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  <p:sp>
          <p:nvSpPr>
            <p:cNvPr id="38" name="上矢印 37"/>
            <p:cNvSpPr/>
            <p:nvPr/>
          </p:nvSpPr>
          <p:spPr>
            <a:xfrm>
              <a:off x="1663347" y="6086401"/>
              <a:ext cx="279133" cy="503779"/>
            </a:xfrm>
            <a:prstGeom prst="upArrow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4" name="図形グループ 33"/>
          <p:cNvGrpSpPr/>
          <p:nvPr/>
        </p:nvGrpSpPr>
        <p:grpSpPr>
          <a:xfrm>
            <a:off x="10851276" y="2229793"/>
            <a:ext cx="913054" cy="1039529"/>
            <a:chOff x="2702734" y="2440404"/>
            <a:chExt cx="913054" cy="1039529"/>
          </a:xfrm>
        </p:grpSpPr>
        <p:sp>
          <p:nvSpPr>
            <p:cNvPr id="35" name="U ターン矢印 34"/>
            <p:cNvSpPr/>
            <p:nvPr/>
          </p:nvSpPr>
          <p:spPr>
            <a:xfrm rot="16200000" flipV="1">
              <a:off x="2402579" y="2740559"/>
              <a:ext cx="1039529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 rot="5400000">
              <a:off x="2937381" y="2764364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push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sp>
        <p:nvSpPr>
          <p:cNvPr id="26" name="円柱 25"/>
          <p:cNvSpPr/>
          <p:nvPr/>
        </p:nvSpPr>
        <p:spPr>
          <a:xfrm>
            <a:off x="9191413" y="5200591"/>
            <a:ext cx="1475249" cy="548234"/>
          </a:xfrm>
          <a:prstGeom prst="can">
            <a:avLst/>
          </a:prstGeom>
          <a:solidFill>
            <a:srgbClr val="F8CBA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802" y="1561716"/>
            <a:ext cx="4630656" cy="48968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8" name="正方形/長方形 27"/>
          <p:cNvSpPr/>
          <p:nvPr/>
        </p:nvSpPr>
        <p:spPr>
          <a:xfrm>
            <a:off x="1762813" y="3081525"/>
            <a:ext cx="1857080" cy="65913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9" name="図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487" y="4202753"/>
            <a:ext cx="3453410" cy="206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3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いよいよ使ってみる</a:t>
            </a:r>
            <a:r>
              <a:rPr lang="ja-JP" altLang="en-US" sz="3200" dirty="0" smtClean="0"/>
              <a:t>　基本コマンド</a:t>
            </a:r>
            <a:r>
              <a:rPr lang="en-US" altLang="ja-JP" sz="3200" dirty="0" smtClean="0"/>
              <a:t>:add</a:t>
            </a:r>
            <a:endParaRPr kumimoji="1" lang="ja-JP" altLang="en-US" sz="3200" dirty="0"/>
          </a:p>
        </p:txBody>
      </p:sp>
      <p:grpSp>
        <p:nvGrpSpPr>
          <p:cNvPr id="30" name="図形グループ 29"/>
          <p:cNvGrpSpPr/>
          <p:nvPr/>
        </p:nvGrpSpPr>
        <p:grpSpPr>
          <a:xfrm>
            <a:off x="10809770" y="3434164"/>
            <a:ext cx="914682" cy="1158319"/>
            <a:chOff x="2701106" y="3566559"/>
            <a:chExt cx="914682" cy="1158319"/>
          </a:xfrm>
        </p:grpSpPr>
        <p:sp>
          <p:nvSpPr>
            <p:cNvPr id="49" name="U ターン矢印 48"/>
            <p:cNvSpPr/>
            <p:nvPr/>
          </p:nvSpPr>
          <p:spPr>
            <a:xfrm rot="16200000" flipV="1">
              <a:off x="2402137" y="3865529"/>
              <a:ext cx="1037158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テキスト ボックス 49"/>
            <p:cNvSpPr txBox="1"/>
            <p:nvPr/>
          </p:nvSpPr>
          <p:spPr>
            <a:xfrm rot="5400000">
              <a:off x="2805796" y="3914886"/>
              <a:ext cx="115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commit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31" name="図形グループ 30"/>
          <p:cNvGrpSpPr/>
          <p:nvPr/>
        </p:nvGrpSpPr>
        <p:grpSpPr>
          <a:xfrm>
            <a:off x="10806727" y="4592482"/>
            <a:ext cx="917725" cy="1132167"/>
            <a:chOff x="2698063" y="4724877"/>
            <a:chExt cx="917725" cy="1132167"/>
          </a:xfrm>
        </p:grpSpPr>
        <p:sp>
          <p:nvSpPr>
            <p:cNvPr id="47" name="U ターン矢印 46"/>
            <p:cNvSpPr/>
            <p:nvPr/>
          </p:nvSpPr>
          <p:spPr>
            <a:xfrm rot="16200000" flipV="1">
              <a:off x="2351589" y="5071351"/>
              <a:ext cx="1132167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テキスト ボックス 47"/>
            <p:cNvSpPr txBox="1"/>
            <p:nvPr/>
          </p:nvSpPr>
          <p:spPr>
            <a:xfrm rot="5400000">
              <a:off x="2937381" y="5065407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a</a:t>
              </a:r>
              <a:r>
                <a:rPr kumimoji="1"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dd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sp>
        <p:nvSpPr>
          <p:cNvPr id="39" name="円柱 38"/>
          <p:cNvSpPr/>
          <p:nvPr/>
        </p:nvSpPr>
        <p:spPr>
          <a:xfrm>
            <a:off x="9191413" y="1955676"/>
            <a:ext cx="1475249" cy="548234"/>
          </a:xfrm>
          <a:prstGeom prst="can">
            <a:avLst/>
          </a:prstGeom>
          <a:solidFill>
            <a:srgbClr val="843C0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柱 39"/>
          <p:cNvSpPr/>
          <p:nvPr/>
        </p:nvSpPr>
        <p:spPr>
          <a:xfrm>
            <a:off x="9191413" y="3043383"/>
            <a:ext cx="1475249" cy="548234"/>
          </a:xfrm>
          <a:prstGeom prst="can">
            <a:avLst/>
          </a:prstGeom>
          <a:solidFill>
            <a:srgbClr val="C55A1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柱 40"/>
          <p:cNvSpPr/>
          <p:nvPr/>
        </p:nvSpPr>
        <p:spPr>
          <a:xfrm>
            <a:off x="9191413" y="4131090"/>
            <a:ext cx="1475249" cy="548234"/>
          </a:xfrm>
          <a:prstGeom prst="can">
            <a:avLst/>
          </a:prstGeom>
          <a:solidFill>
            <a:srgbClr val="F4B18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柱 41"/>
          <p:cNvSpPr/>
          <p:nvPr/>
        </p:nvSpPr>
        <p:spPr>
          <a:xfrm>
            <a:off x="9191413" y="5200591"/>
            <a:ext cx="1475249" cy="548234"/>
          </a:xfrm>
          <a:prstGeom prst="can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8567625" y="1561716"/>
            <a:ext cx="2681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リモートリポジトリ</a:t>
            </a:r>
            <a:endParaRPr kumimoji="1" lang="ja-JP" altLang="en-US" dirty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8567625" y="2699045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ローカルリポジトリ</a:t>
            </a:r>
            <a:endParaRPr kumimoji="1" lang="ja-JP" altLang="en-US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8567625" y="3699627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mtClean="0"/>
              <a:t>インデックス</a:t>
            </a:r>
            <a:endParaRPr kumimoji="1" lang="ja-JP" altLang="en-US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8567625" y="4836956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ワーキングツリー</a:t>
            </a:r>
            <a:endParaRPr kumimoji="1" lang="en-US" altLang="ja-JP" dirty="0" smtClean="0"/>
          </a:p>
        </p:txBody>
      </p:sp>
      <p:grpSp>
        <p:nvGrpSpPr>
          <p:cNvPr id="33" name="図形グループ 32"/>
          <p:cNvGrpSpPr/>
          <p:nvPr/>
        </p:nvGrpSpPr>
        <p:grpSpPr>
          <a:xfrm>
            <a:off x="9764294" y="5805555"/>
            <a:ext cx="1034716" cy="503779"/>
            <a:chOff x="1663347" y="6086401"/>
            <a:chExt cx="1034716" cy="503779"/>
          </a:xfrm>
        </p:grpSpPr>
        <p:sp>
          <p:nvSpPr>
            <p:cNvPr id="37" name="テキスト ボックス 36"/>
            <p:cNvSpPr txBox="1"/>
            <p:nvPr/>
          </p:nvSpPr>
          <p:spPr>
            <a:xfrm>
              <a:off x="1771049" y="6145910"/>
              <a:ext cx="927014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 smtClean="0">
                  <a:latin typeface="Ricty Diminished" charset="0"/>
                  <a:ea typeface="Ricty Diminished" charset="0"/>
                  <a:cs typeface="Ricty Diminished" charset="0"/>
                </a:rPr>
                <a:t>編集</a:t>
              </a:r>
              <a:endParaRPr kumimoji="1" lang="ja-JP" altLang="en-US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  <p:sp>
          <p:nvSpPr>
            <p:cNvPr id="38" name="上矢印 37"/>
            <p:cNvSpPr/>
            <p:nvPr/>
          </p:nvSpPr>
          <p:spPr>
            <a:xfrm>
              <a:off x="1663347" y="6086401"/>
              <a:ext cx="279133" cy="503779"/>
            </a:xfrm>
            <a:prstGeom prst="upArrow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4" name="図形グループ 33"/>
          <p:cNvGrpSpPr/>
          <p:nvPr/>
        </p:nvGrpSpPr>
        <p:grpSpPr>
          <a:xfrm>
            <a:off x="10851276" y="2229793"/>
            <a:ext cx="913054" cy="1039529"/>
            <a:chOff x="2702734" y="2440404"/>
            <a:chExt cx="913054" cy="1039529"/>
          </a:xfrm>
        </p:grpSpPr>
        <p:sp>
          <p:nvSpPr>
            <p:cNvPr id="35" name="U ターン矢印 34"/>
            <p:cNvSpPr/>
            <p:nvPr/>
          </p:nvSpPr>
          <p:spPr>
            <a:xfrm rot="16200000" flipV="1">
              <a:off x="2402579" y="2740559"/>
              <a:ext cx="1039529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 rot="5400000">
              <a:off x="2937381" y="2764364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push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519" y="4040129"/>
            <a:ext cx="1896227" cy="18962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08" t="16334" r="32908" b="18177"/>
          <a:stretch/>
        </p:blipFill>
        <p:spPr>
          <a:xfrm>
            <a:off x="3338754" y="3499099"/>
            <a:ext cx="2175855" cy="26757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96" y="3888889"/>
            <a:ext cx="2420445" cy="24204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6" name="テキスト ボックス 25"/>
          <p:cNvSpPr txBox="1"/>
          <p:nvPr/>
        </p:nvSpPr>
        <p:spPr>
          <a:xfrm>
            <a:off x="725864" y="1396539"/>
            <a:ext cx="6881568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marR="0" lvl="0" indent="-514350" algn="ctr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ja-JP" altLang="en-US" sz="4000" b="1" dirty="0" smtClean="0">
                <a:latin typeface="Wawati SC" charset="-122"/>
                <a:ea typeface="Wawati SC" charset="-122"/>
                <a:cs typeface="Wawati SC" charset="-122"/>
              </a:rPr>
              <a:t>みんなで自己紹介を作ろう！</a:t>
            </a:r>
            <a:endParaRPr kumimoji="1" lang="en-US" altLang="ja-JP" sz="4000" b="1" dirty="0" smtClean="0">
              <a:latin typeface="Wawati SC" charset="-122"/>
              <a:ea typeface="Wawati SC" charset="-122"/>
              <a:cs typeface="Wawati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23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いよいよ使ってみる</a:t>
            </a:r>
            <a:r>
              <a:rPr lang="ja-JP" altLang="en-US" sz="3200" dirty="0"/>
              <a:t>　基本コマンド</a:t>
            </a:r>
            <a:r>
              <a:rPr lang="en-US" altLang="ja-JP" sz="3200" dirty="0"/>
              <a:t>:add</a:t>
            </a:r>
            <a:endParaRPr lang="ja-JP" altLang="en-US" sz="3200" dirty="0"/>
          </a:p>
        </p:txBody>
      </p:sp>
      <p:grpSp>
        <p:nvGrpSpPr>
          <p:cNvPr id="30" name="図形グループ 29"/>
          <p:cNvGrpSpPr/>
          <p:nvPr/>
        </p:nvGrpSpPr>
        <p:grpSpPr>
          <a:xfrm>
            <a:off x="10809770" y="3434164"/>
            <a:ext cx="914682" cy="1158319"/>
            <a:chOff x="2701106" y="3566559"/>
            <a:chExt cx="914682" cy="1158319"/>
          </a:xfrm>
        </p:grpSpPr>
        <p:sp>
          <p:nvSpPr>
            <p:cNvPr id="49" name="U ターン矢印 48"/>
            <p:cNvSpPr/>
            <p:nvPr/>
          </p:nvSpPr>
          <p:spPr>
            <a:xfrm rot="16200000" flipV="1">
              <a:off x="2402137" y="3865529"/>
              <a:ext cx="1037158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テキスト ボックス 49"/>
            <p:cNvSpPr txBox="1"/>
            <p:nvPr/>
          </p:nvSpPr>
          <p:spPr>
            <a:xfrm rot="5400000">
              <a:off x="2805796" y="3914886"/>
              <a:ext cx="115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commit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31" name="図形グループ 30"/>
          <p:cNvGrpSpPr/>
          <p:nvPr/>
        </p:nvGrpSpPr>
        <p:grpSpPr>
          <a:xfrm>
            <a:off x="10806727" y="4592482"/>
            <a:ext cx="917725" cy="1132167"/>
            <a:chOff x="2698063" y="4724877"/>
            <a:chExt cx="917725" cy="1132167"/>
          </a:xfrm>
        </p:grpSpPr>
        <p:sp>
          <p:nvSpPr>
            <p:cNvPr id="47" name="U ターン矢印 46"/>
            <p:cNvSpPr/>
            <p:nvPr/>
          </p:nvSpPr>
          <p:spPr>
            <a:xfrm rot="16200000" flipV="1">
              <a:off x="2351589" y="5071351"/>
              <a:ext cx="1132167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テキスト ボックス 47"/>
            <p:cNvSpPr txBox="1"/>
            <p:nvPr/>
          </p:nvSpPr>
          <p:spPr>
            <a:xfrm rot="5400000">
              <a:off x="2937381" y="5065407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a</a:t>
              </a:r>
              <a:r>
                <a:rPr kumimoji="1"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dd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sp>
        <p:nvSpPr>
          <p:cNvPr id="39" name="円柱 38"/>
          <p:cNvSpPr/>
          <p:nvPr/>
        </p:nvSpPr>
        <p:spPr>
          <a:xfrm>
            <a:off x="9191413" y="1955676"/>
            <a:ext cx="1475249" cy="548234"/>
          </a:xfrm>
          <a:prstGeom prst="can">
            <a:avLst/>
          </a:prstGeom>
          <a:solidFill>
            <a:srgbClr val="843C0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柱 39"/>
          <p:cNvSpPr/>
          <p:nvPr/>
        </p:nvSpPr>
        <p:spPr>
          <a:xfrm>
            <a:off x="9191413" y="3043383"/>
            <a:ext cx="1475249" cy="548234"/>
          </a:xfrm>
          <a:prstGeom prst="can">
            <a:avLst/>
          </a:prstGeom>
          <a:solidFill>
            <a:srgbClr val="C55A1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柱 40"/>
          <p:cNvSpPr/>
          <p:nvPr/>
        </p:nvSpPr>
        <p:spPr>
          <a:xfrm>
            <a:off x="9191413" y="4131090"/>
            <a:ext cx="1475249" cy="548234"/>
          </a:xfrm>
          <a:prstGeom prst="can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柱 41"/>
          <p:cNvSpPr/>
          <p:nvPr/>
        </p:nvSpPr>
        <p:spPr>
          <a:xfrm>
            <a:off x="9191413" y="5200591"/>
            <a:ext cx="1475249" cy="548234"/>
          </a:xfrm>
          <a:prstGeom prst="can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8567625" y="1561716"/>
            <a:ext cx="2681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リモートリポジトリ</a:t>
            </a:r>
            <a:endParaRPr kumimoji="1" lang="ja-JP" altLang="en-US" dirty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8567625" y="2699045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ローカルリポジトリ</a:t>
            </a:r>
            <a:endParaRPr kumimoji="1" lang="ja-JP" altLang="en-US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8567625" y="3699627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mtClean="0"/>
              <a:t>インデックス</a:t>
            </a:r>
            <a:endParaRPr kumimoji="1" lang="ja-JP" altLang="en-US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8567625" y="4836956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ワーキングツリー</a:t>
            </a:r>
            <a:endParaRPr kumimoji="1" lang="en-US" altLang="ja-JP" dirty="0" smtClean="0"/>
          </a:p>
        </p:txBody>
      </p:sp>
      <p:grpSp>
        <p:nvGrpSpPr>
          <p:cNvPr id="33" name="図形グループ 32"/>
          <p:cNvGrpSpPr/>
          <p:nvPr/>
        </p:nvGrpSpPr>
        <p:grpSpPr>
          <a:xfrm>
            <a:off x="9764294" y="5805555"/>
            <a:ext cx="1034716" cy="503779"/>
            <a:chOff x="1663347" y="6086401"/>
            <a:chExt cx="1034716" cy="503779"/>
          </a:xfrm>
        </p:grpSpPr>
        <p:sp>
          <p:nvSpPr>
            <p:cNvPr id="37" name="テキスト ボックス 36"/>
            <p:cNvSpPr txBox="1"/>
            <p:nvPr/>
          </p:nvSpPr>
          <p:spPr>
            <a:xfrm>
              <a:off x="1771049" y="6145910"/>
              <a:ext cx="927014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 smtClean="0">
                  <a:latin typeface="Ricty Diminished" charset="0"/>
                  <a:ea typeface="Ricty Diminished" charset="0"/>
                  <a:cs typeface="Ricty Diminished" charset="0"/>
                </a:rPr>
                <a:t>編集</a:t>
              </a:r>
              <a:endParaRPr kumimoji="1" lang="ja-JP" altLang="en-US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  <p:sp>
          <p:nvSpPr>
            <p:cNvPr id="38" name="上矢印 37"/>
            <p:cNvSpPr/>
            <p:nvPr/>
          </p:nvSpPr>
          <p:spPr>
            <a:xfrm>
              <a:off x="1663347" y="6086401"/>
              <a:ext cx="279133" cy="503779"/>
            </a:xfrm>
            <a:prstGeom prst="upArrow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4" name="図形グループ 33"/>
          <p:cNvGrpSpPr/>
          <p:nvPr/>
        </p:nvGrpSpPr>
        <p:grpSpPr>
          <a:xfrm>
            <a:off x="10851276" y="2229793"/>
            <a:ext cx="913054" cy="1039529"/>
            <a:chOff x="2702734" y="2440404"/>
            <a:chExt cx="913054" cy="1039529"/>
          </a:xfrm>
        </p:grpSpPr>
        <p:sp>
          <p:nvSpPr>
            <p:cNvPr id="35" name="U ターン矢印 34"/>
            <p:cNvSpPr/>
            <p:nvPr/>
          </p:nvSpPr>
          <p:spPr>
            <a:xfrm rot="16200000" flipV="1">
              <a:off x="2402579" y="2740559"/>
              <a:ext cx="1039529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 rot="5400000">
              <a:off x="2937381" y="2764364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push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61" y="1456055"/>
            <a:ext cx="7511202" cy="47118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6966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いよいよ使ってみる</a:t>
            </a:r>
            <a:r>
              <a:rPr lang="ja-JP" altLang="en-US" sz="3200" dirty="0" smtClean="0"/>
              <a:t>　</a:t>
            </a:r>
            <a:r>
              <a:rPr lang="ja-JP" altLang="en-US" sz="3200" dirty="0"/>
              <a:t>基本コマンド</a:t>
            </a:r>
            <a:r>
              <a:rPr lang="en-US" altLang="ja-JP" sz="3200" dirty="0" smtClean="0"/>
              <a:t>:commit</a:t>
            </a:r>
            <a:endParaRPr lang="ja-JP" altLang="en-US" sz="3200" dirty="0"/>
          </a:p>
        </p:txBody>
      </p:sp>
      <p:grpSp>
        <p:nvGrpSpPr>
          <p:cNvPr id="30" name="図形グループ 29"/>
          <p:cNvGrpSpPr/>
          <p:nvPr/>
        </p:nvGrpSpPr>
        <p:grpSpPr>
          <a:xfrm>
            <a:off x="10809770" y="3434164"/>
            <a:ext cx="914682" cy="1158319"/>
            <a:chOff x="2701106" y="3566559"/>
            <a:chExt cx="914682" cy="1158319"/>
          </a:xfrm>
        </p:grpSpPr>
        <p:sp>
          <p:nvSpPr>
            <p:cNvPr id="49" name="U ターン矢印 48"/>
            <p:cNvSpPr/>
            <p:nvPr/>
          </p:nvSpPr>
          <p:spPr>
            <a:xfrm rot="16200000" flipV="1">
              <a:off x="2402137" y="3865529"/>
              <a:ext cx="1037158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テキスト ボックス 49"/>
            <p:cNvSpPr txBox="1"/>
            <p:nvPr/>
          </p:nvSpPr>
          <p:spPr>
            <a:xfrm rot="5400000">
              <a:off x="2805796" y="3914886"/>
              <a:ext cx="115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commit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31" name="図形グループ 30"/>
          <p:cNvGrpSpPr/>
          <p:nvPr/>
        </p:nvGrpSpPr>
        <p:grpSpPr>
          <a:xfrm>
            <a:off x="10806727" y="4592482"/>
            <a:ext cx="917725" cy="1132167"/>
            <a:chOff x="2698063" y="4724877"/>
            <a:chExt cx="917725" cy="1132167"/>
          </a:xfrm>
        </p:grpSpPr>
        <p:sp>
          <p:nvSpPr>
            <p:cNvPr id="47" name="U ターン矢印 46"/>
            <p:cNvSpPr/>
            <p:nvPr/>
          </p:nvSpPr>
          <p:spPr>
            <a:xfrm rot="16200000" flipV="1">
              <a:off x="2351589" y="5071351"/>
              <a:ext cx="1132167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テキスト ボックス 47"/>
            <p:cNvSpPr txBox="1"/>
            <p:nvPr/>
          </p:nvSpPr>
          <p:spPr>
            <a:xfrm rot="5400000">
              <a:off x="2937381" y="5065407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a</a:t>
              </a:r>
              <a:r>
                <a:rPr kumimoji="1"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dd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sp>
        <p:nvSpPr>
          <p:cNvPr id="39" name="円柱 38"/>
          <p:cNvSpPr/>
          <p:nvPr/>
        </p:nvSpPr>
        <p:spPr>
          <a:xfrm>
            <a:off x="9191413" y="1955676"/>
            <a:ext cx="1475249" cy="548234"/>
          </a:xfrm>
          <a:prstGeom prst="can">
            <a:avLst/>
          </a:prstGeom>
          <a:solidFill>
            <a:srgbClr val="843C0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柱 39"/>
          <p:cNvSpPr/>
          <p:nvPr/>
        </p:nvSpPr>
        <p:spPr>
          <a:xfrm>
            <a:off x="9191413" y="3043383"/>
            <a:ext cx="1475249" cy="548234"/>
          </a:xfrm>
          <a:prstGeom prst="can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柱 40"/>
          <p:cNvSpPr/>
          <p:nvPr/>
        </p:nvSpPr>
        <p:spPr>
          <a:xfrm>
            <a:off x="9191413" y="4131090"/>
            <a:ext cx="1475249" cy="548234"/>
          </a:xfrm>
          <a:prstGeom prst="can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柱 41"/>
          <p:cNvSpPr/>
          <p:nvPr/>
        </p:nvSpPr>
        <p:spPr>
          <a:xfrm>
            <a:off x="9191413" y="5200591"/>
            <a:ext cx="1475249" cy="548234"/>
          </a:xfrm>
          <a:prstGeom prst="can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8567625" y="1561716"/>
            <a:ext cx="2681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リモートリポジトリ</a:t>
            </a:r>
            <a:endParaRPr kumimoji="1" lang="ja-JP" altLang="en-US" dirty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8567625" y="2699045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ローカルリポジトリ</a:t>
            </a:r>
            <a:endParaRPr kumimoji="1" lang="ja-JP" altLang="en-US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8567625" y="3699627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mtClean="0"/>
              <a:t>インデックス</a:t>
            </a:r>
            <a:endParaRPr kumimoji="1" lang="ja-JP" altLang="en-US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8567625" y="4836956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ワーキングツリー</a:t>
            </a:r>
            <a:endParaRPr kumimoji="1" lang="en-US" altLang="ja-JP" dirty="0" smtClean="0"/>
          </a:p>
        </p:txBody>
      </p:sp>
      <p:grpSp>
        <p:nvGrpSpPr>
          <p:cNvPr id="33" name="図形グループ 32"/>
          <p:cNvGrpSpPr/>
          <p:nvPr/>
        </p:nvGrpSpPr>
        <p:grpSpPr>
          <a:xfrm>
            <a:off x="9764294" y="5805555"/>
            <a:ext cx="1034716" cy="503779"/>
            <a:chOff x="1663347" y="6086401"/>
            <a:chExt cx="1034716" cy="503779"/>
          </a:xfrm>
        </p:grpSpPr>
        <p:sp>
          <p:nvSpPr>
            <p:cNvPr id="37" name="テキスト ボックス 36"/>
            <p:cNvSpPr txBox="1"/>
            <p:nvPr/>
          </p:nvSpPr>
          <p:spPr>
            <a:xfrm>
              <a:off x="1771049" y="6145910"/>
              <a:ext cx="927014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 smtClean="0">
                  <a:latin typeface="Ricty Diminished" charset="0"/>
                  <a:ea typeface="Ricty Diminished" charset="0"/>
                  <a:cs typeface="Ricty Diminished" charset="0"/>
                </a:rPr>
                <a:t>編集</a:t>
              </a:r>
              <a:endParaRPr kumimoji="1" lang="ja-JP" altLang="en-US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  <p:sp>
          <p:nvSpPr>
            <p:cNvPr id="38" name="上矢印 37"/>
            <p:cNvSpPr/>
            <p:nvPr/>
          </p:nvSpPr>
          <p:spPr>
            <a:xfrm>
              <a:off x="1663347" y="6086401"/>
              <a:ext cx="279133" cy="503779"/>
            </a:xfrm>
            <a:prstGeom prst="upArrow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4" name="図形グループ 33"/>
          <p:cNvGrpSpPr/>
          <p:nvPr/>
        </p:nvGrpSpPr>
        <p:grpSpPr>
          <a:xfrm>
            <a:off x="10851276" y="2229793"/>
            <a:ext cx="913054" cy="1039529"/>
            <a:chOff x="2702734" y="2440404"/>
            <a:chExt cx="913054" cy="1039529"/>
          </a:xfrm>
        </p:grpSpPr>
        <p:sp>
          <p:nvSpPr>
            <p:cNvPr id="35" name="U ターン矢印 34"/>
            <p:cNvSpPr/>
            <p:nvPr/>
          </p:nvSpPr>
          <p:spPr>
            <a:xfrm rot="16200000" flipV="1">
              <a:off x="2402579" y="2740559"/>
              <a:ext cx="1039529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 rot="5400000">
              <a:off x="2937381" y="2764364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push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47" y="1417021"/>
            <a:ext cx="7306119" cy="45652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7229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659958" y="1212979"/>
            <a:ext cx="10693842" cy="499187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514350" indent="-514350">
              <a:lnSpc>
                <a:spcPct val="300000"/>
              </a:lnSpc>
              <a:buFont typeface="+mj-lt"/>
              <a:buAutoNum type="arabicPeriod"/>
            </a:pPr>
            <a:r>
              <a:rPr lang="en-US" altLang="ja-JP" sz="3200" dirty="0" smtClean="0"/>
              <a:t>Git</a:t>
            </a:r>
            <a:r>
              <a:rPr lang="ja-JP" altLang="en-US" sz="3200" dirty="0" smtClean="0"/>
              <a:t>とは</a:t>
            </a:r>
            <a:endParaRPr lang="en-US" altLang="ja-JP" sz="3200" dirty="0" smtClean="0"/>
          </a:p>
          <a:p>
            <a:pPr marL="514350" indent="-514350">
              <a:lnSpc>
                <a:spcPct val="300000"/>
              </a:lnSpc>
              <a:buFont typeface="+mj-lt"/>
              <a:buAutoNum type="arabicPeriod"/>
            </a:pPr>
            <a:r>
              <a:rPr lang="ja-JP" altLang="en-US" sz="3200" dirty="0" smtClean="0"/>
              <a:t>とりあえず使ってみる</a:t>
            </a:r>
            <a:endParaRPr lang="en-US" altLang="ja-JP" sz="3200" dirty="0" smtClean="0"/>
          </a:p>
          <a:p>
            <a:pPr marL="514350" indent="-514350">
              <a:lnSpc>
                <a:spcPct val="300000"/>
              </a:lnSpc>
              <a:buFont typeface="+mj-lt"/>
              <a:buAutoNum type="arabicPeriod"/>
            </a:pPr>
            <a:r>
              <a:rPr lang="ja-JP" altLang="en-US" sz="3200" dirty="0" smtClean="0"/>
              <a:t>実際にあった使い方を体験してみる</a:t>
            </a:r>
            <a:endParaRPr lang="en-US" altLang="ja-JP" sz="3200" dirty="0" smtClean="0"/>
          </a:p>
          <a:p>
            <a:pPr marL="514350" indent="-514350">
              <a:lnSpc>
                <a:spcPct val="300000"/>
              </a:lnSpc>
              <a:buFont typeface="+mj-lt"/>
              <a:buAutoNum type="arabicPeriod"/>
            </a:pPr>
            <a:endParaRPr lang="ja-JP" altLang="en-US" sz="3200" dirty="0" smtClean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 smtClean="0"/>
              <a:t>目次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82540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7190C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190C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いよいよ使ってみる</a:t>
            </a:r>
            <a:r>
              <a:rPr lang="ja-JP" altLang="en-US" sz="3200" dirty="0" smtClean="0"/>
              <a:t>　</a:t>
            </a:r>
            <a:r>
              <a:rPr lang="ja-JP" altLang="en-US" sz="3200" dirty="0"/>
              <a:t>基本コマンド</a:t>
            </a:r>
            <a:r>
              <a:rPr lang="en-US" altLang="ja-JP" sz="3200" dirty="0"/>
              <a:t>:commit</a:t>
            </a:r>
            <a:endParaRPr lang="ja-JP" altLang="en-US" sz="3200" dirty="0"/>
          </a:p>
        </p:txBody>
      </p:sp>
      <p:grpSp>
        <p:nvGrpSpPr>
          <p:cNvPr id="30" name="図形グループ 29"/>
          <p:cNvGrpSpPr/>
          <p:nvPr/>
        </p:nvGrpSpPr>
        <p:grpSpPr>
          <a:xfrm>
            <a:off x="10809770" y="3434164"/>
            <a:ext cx="914682" cy="1158319"/>
            <a:chOff x="2701106" y="3566559"/>
            <a:chExt cx="914682" cy="1158319"/>
          </a:xfrm>
        </p:grpSpPr>
        <p:sp>
          <p:nvSpPr>
            <p:cNvPr id="49" name="U ターン矢印 48"/>
            <p:cNvSpPr/>
            <p:nvPr/>
          </p:nvSpPr>
          <p:spPr>
            <a:xfrm rot="16200000" flipV="1">
              <a:off x="2402137" y="3865529"/>
              <a:ext cx="1037158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テキスト ボックス 49"/>
            <p:cNvSpPr txBox="1"/>
            <p:nvPr/>
          </p:nvSpPr>
          <p:spPr>
            <a:xfrm rot="5400000">
              <a:off x="2805796" y="3914886"/>
              <a:ext cx="115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commit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31" name="図形グループ 30"/>
          <p:cNvGrpSpPr/>
          <p:nvPr/>
        </p:nvGrpSpPr>
        <p:grpSpPr>
          <a:xfrm>
            <a:off x="10806727" y="4592482"/>
            <a:ext cx="917725" cy="1132167"/>
            <a:chOff x="2698063" y="4724877"/>
            <a:chExt cx="917725" cy="1132167"/>
          </a:xfrm>
        </p:grpSpPr>
        <p:sp>
          <p:nvSpPr>
            <p:cNvPr id="47" name="U ターン矢印 46"/>
            <p:cNvSpPr/>
            <p:nvPr/>
          </p:nvSpPr>
          <p:spPr>
            <a:xfrm rot="16200000" flipV="1">
              <a:off x="2351589" y="5071351"/>
              <a:ext cx="1132167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テキスト ボックス 47"/>
            <p:cNvSpPr txBox="1"/>
            <p:nvPr/>
          </p:nvSpPr>
          <p:spPr>
            <a:xfrm rot="5400000">
              <a:off x="2937381" y="5065407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a</a:t>
              </a:r>
              <a:r>
                <a:rPr kumimoji="1"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dd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sp>
        <p:nvSpPr>
          <p:cNvPr id="39" name="円柱 38"/>
          <p:cNvSpPr/>
          <p:nvPr/>
        </p:nvSpPr>
        <p:spPr>
          <a:xfrm>
            <a:off x="9191413" y="1955676"/>
            <a:ext cx="1475249" cy="548234"/>
          </a:xfrm>
          <a:prstGeom prst="can">
            <a:avLst/>
          </a:prstGeom>
          <a:solidFill>
            <a:srgbClr val="843C0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柱 39"/>
          <p:cNvSpPr/>
          <p:nvPr/>
        </p:nvSpPr>
        <p:spPr>
          <a:xfrm>
            <a:off x="9191413" y="3043383"/>
            <a:ext cx="1475249" cy="548234"/>
          </a:xfrm>
          <a:prstGeom prst="can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柱 40"/>
          <p:cNvSpPr/>
          <p:nvPr/>
        </p:nvSpPr>
        <p:spPr>
          <a:xfrm>
            <a:off x="9191413" y="4131090"/>
            <a:ext cx="1475249" cy="548234"/>
          </a:xfrm>
          <a:prstGeom prst="can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柱 41"/>
          <p:cNvSpPr/>
          <p:nvPr/>
        </p:nvSpPr>
        <p:spPr>
          <a:xfrm>
            <a:off x="9191413" y="5200591"/>
            <a:ext cx="1475249" cy="548234"/>
          </a:xfrm>
          <a:prstGeom prst="can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8567625" y="1561716"/>
            <a:ext cx="2681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リモートリポジトリ</a:t>
            </a:r>
            <a:endParaRPr kumimoji="1" lang="ja-JP" altLang="en-US" dirty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8567625" y="2699045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ローカルリポジトリ</a:t>
            </a:r>
            <a:endParaRPr kumimoji="1" lang="ja-JP" altLang="en-US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8567625" y="3699627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mtClean="0"/>
              <a:t>インデックス</a:t>
            </a:r>
            <a:endParaRPr kumimoji="1" lang="ja-JP" altLang="en-US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8567625" y="4836956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ワーキングツリー</a:t>
            </a:r>
            <a:endParaRPr kumimoji="1" lang="en-US" altLang="ja-JP" dirty="0" smtClean="0"/>
          </a:p>
        </p:txBody>
      </p:sp>
      <p:grpSp>
        <p:nvGrpSpPr>
          <p:cNvPr id="33" name="図形グループ 32"/>
          <p:cNvGrpSpPr/>
          <p:nvPr/>
        </p:nvGrpSpPr>
        <p:grpSpPr>
          <a:xfrm>
            <a:off x="9764294" y="5805555"/>
            <a:ext cx="1034716" cy="503779"/>
            <a:chOff x="1663347" y="6086401"/>
            <a:chExt cx="1034716" cy="503779"/>
          </a:xfrm>
        </p:grpSpPr>
        <p:sp>
          <p:nvSpPr>
            <p:cNvPr id="37" name="テキスト ボックス 36"/>
            <p:cNvSpPr txBox="1"/>
            <p:nvPr/>
          </p:nvSpPr>
          <p:spPr>
            <a:xfrm>
              <a:off x="1771049" y="6145910"/>
              <a:ext cx="927014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 smtClean="0">
                  <a:latin typeface="Ricty Diminished" charset="0"/>
                  <a:ea typeface="Ricty Diminished" charset="0"/>
                  <a:cs typeface="Ricty Diminished" charset="0"/>
                </a:rPr>
                <a:t>編集</a:t>
              </a:r>
              <a:endParaRPr kumimoji="1" lang="ja-JP" altLang="en-US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  <p:sp>
          <p:nvSpPr>
            <p:cNvPr id="38" name="上矢印 37"/>
            <p:cNvSpPr/>
            <p:nvPr/>
          </p:nvSpPr>
          <p:spPr>
            <a:xfrm>
              <a:off x="1663347" y="6086401"/>
              <a:ext cx="279133" cy="503779"/>
            </a:xfrm>
            <a:prstGeom prst="upArrow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4" name="図形グループ 33"/>
          <p:cNvGrpSpPr/>
          <p:nvPr/>
        </p:nvGrpSpPr>
        <p:grpSpPr>
          <a:xfrm>
            <a:off x="10851276" y="2229793"/>
            <a:ext cx="913054" cy="1039529"/>
            <a:chOff x="2702734" y="2440404"/>
            <a:chExt cx="913054" cy="1039529"/>
          </a:xfrm>
        </p:grpSpPr>
        <p:sp>
          <p:nvSpPr>
            <p:cNvPr id="35" name="U ターン矢印 34"/>
            <p:cNvSpPr/>
            <p:nvPr/>
          </p:nvSpPr>
          <p:spPr>
            <a:xfrm rot="16200000" flipV="1">
              <a:off x="2402579" y="2740559"/>
              <a:ext cx="1039529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 rot="5400000">
              <a:off x="2937381" y="2764364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push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77"/>
          <a:stretch/>
        </p:blipFill>
        <p:spPr>
          <a:xfrm>
            <a:off x="1037721" y="1429380"/>
            <a:ext cx="7032396" cy="47202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886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dirty="0" smtClean="0"/>
              <a:t>Coffee Break </a:t>
            </a:r>
            <a:r>
              <a:rPr lang="en-US" altLang="ja-JP" sz="3200" dirty="0" smtClean="0"/>
              <a:t>CommitMessage</a:t>
            </a:r>
            <a:endParaRPr lang="ja-JP" altLang="en-US" sz="32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210" y="1819372"/>
            <a:ext cx="9415413" cy="528272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" name="テキスト ボックス 1"/>
          <p:cNvSpPr txBox="1"/>
          <p:nvPr/>
        </p:nvSpPr>
        <p:spPr>
          <a:xfrm>
            <a:off x="1735270" y="2074604"/>
            <a:ext cx="8578391" cy="3461509"/>
          </a:xfrm>
          <a:prstGeom prst="rect">
            <a:avLst/>
          </a:prstGeom>
          <a:solidFill>
            <a:srgbClr val="FBE5D6">
              <a:alpha val="98039"/>
            </a:srgbClr>
          </a:solidFill>
          <a:ln>
            <a:noFill/>
          </a:ln>
          <a:effectLst>
            <a:softEdge rad="12700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kumimoji="1" lang="en-US" altLang="ja-JP" sz="7200" dirty="0" smtClean="0"/>
              <a:t>CommitMessage</a:t>
            </a:r>
          </a:p>
          <a:p>
            <a:pPr algn="ctr"/>
            <a:r>
              <a:rPr kumimoji="1" lang="ja-JP" altLang="en-US" sz="7200" dirty="0" smtClean="0"/>
              <a:t>は慎重に</a:t>
            </a:r>
            <a:endParaRPr kumimoji="1" lang="ja-JP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57705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いよいよ使ってみる</a:t>
            </a:r>
            <a:r>
              <a:rPr lang="en-US" altLang="ja-JP" sz="4800" dirty="0" smtClean="0"/>
              <a:t> </a:t>
            </a:r>
            <a:r>
              <a:rPr lang="ja-JP" altLang="en-US" sz="3200" dirty="0" smtClean="0"/>
              <a:t>基本コマンド</a:t>
            </a:r>
            <a:r>
              <a:rPr lang="en-US" altLang="ja-JP" sz="3200" dirty="0" smtClean="0"/>
              <a:t>: Push</a:t>
            </a:r>
            <a:endParaRPr kumimoji="1" lang="ja-JP" altLang="en-US" sz="3200" dirty="0"/>
          </a:p>
        </p:txBody>
      </p:sp>
      <p:grpSp>
        <p:nvGrpSpPr>
          <p:cNvPr id="30" name="図形グループ 29"/>
          <p:cNvGrpSpPr/>
          <p:nvPr/>
        </p:nvGrpSpPr>
        <p:grpSpPr>
          <a:xfrm>
            <a:off x="10809770" y="3434164"/>
            <a:ext cx="914682" cy="1158319"/>
            <a:chOff x="2701106" y="3566559"/>
            <a:chExt cx="914682" cy="1158319"/>
          </a:xfrm>
        </p:grpSpPr>
        <p:sp>
          <p:nvSpPr>
            <p:cNvPr id="49" name="U ターン矢印 48"/>
            <p:cNvSpPr/>
            <p:nvPr/>
          </p:nvSpPr>
          <p:spPr>
            <a:xfrm rot="16200000" flipV="1">
              <a:off x="2402137" y="3865529"/>
              <a:ext cx="1037158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テキスト ボックス 49"/>
            <p:cNvSpPr txBox="1"/>
            <p:nvPr/>
          </p:nvSpPr>
          <p:spPr>
            <a:xfrm rot="5400000">
              <a:off x="2805796" y="3914886"/>
              <a:ext cx="115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commit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31" name="図形グループ 30"/>
          <p:cNvGrpSpPr/>
          <p:nvPr/>
        </p:nvGrpSpPr>
        <p:grpSpPr>
          <a:xfrm>
            <a:off x="10806727" y="4592482"/>
            <a:ext cx="917725" cy="1132167"/>
            <a:chOff x="2698063" y="4724877"/>
            <a:chExt cx="917725" cy="1132167"/>
          </a:xfrm>
        </p:grpSpPr>
        <p:sp>
          <p:nvSpPr>
            <p:cNvPr id="47" name="U ターン矢印 46"/>
            <p:cNvSpPr/>
            <p:nvPr/>
          </p:nvSpPr>
          <p:spPr>
            <a:xfrm rot="16200000" flipV="1">
              <a:off x="2351589" y="5071351"/>
              <a:ext cx="1132167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テキスト ボックス 47"/>
            <p:cNvSpPr txBox="1"/>
            <p:nvPr/>
          </p:nvSpPr>
          <p:spPr>
            <a:xfrm rot="5400000">
              <a:off x="2937381" y="5065407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a</a:t>
              </a:r>
              <a:r>
                <a:rPr kumimoji="1"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dd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sp>
        <p:nvSpPr>
          <p:cNvPr id="39" name="円柱 38"/>
          <p:cNvSpPr/>
          <p:nvPr/>
        </p:nvSpPr>
        <p:spPr>
          <a:xfrm>
            <a:off x="9191413" y="1955676"/>
            <a:ext cx="1475249" cy="548234"/>
          </a:xfrm>
          <a:prstGeom prst="can">
            <a:avLst/>
          </a:prstGeom>
          <a:solidFill>
            <a:srgbClr val="843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8567625" y="1561716"/>
            <a:ext cx="2681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リモートリポジトリ</a:t>
            </a:r>
            <a:endParaRPr kumimoji="1" lang="ja-JP" altLang="en-US" dirty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8567625" y="2699045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ローカルリポジトリ</a:t>
            </a:r>
            <a:endParaRPr kumimoji="1" lang="ja-JP" altLang="en-US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8567625" y="3699627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mtClean="0"/>
              <a:t>インデックス</a:t>
            </a:r>
            <a:endParaRPr kumimoji="1" lang="ja-JP" altLang="en-US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8567625" y="4836956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ワーキングツリー</a:t>
            </a:r>
            <a:endParaRPr kumimoji="1" lang="en-US" altLang="ja-JP" dirty="0" smtClean="0"/>
          </a:p>
        </p:txBody>
      </p:sp>
      <p:grpSp>
        <p:nvGrpSpPr>
          <p:cNvPr id="33" name="図形グループ 32"/>
          <p:cNvGrpSpPr/>
          <p:nvPr/>
        </p:nvGrpSpPr>
        <p:grpSpPr>
          <a:xfrm>
            <a:off x="9764294" y="5805555"/>
            <a:ext cx="1034716" cy="503779"/>
            <a:chOff x="1663347" y="6086401"/>
            <a:chExt cx="1034716" cy="503779"/>
          </a:xfrm>
        </p:grpSpPr>
        <p:sp>
          <p:nvSpPr>
            <p:cNvPr id="37" name="テキスト ボックス 36"/>
            <p:cNvSpPr txBox="1"/>
            <p:nvPr/>
          </p:nvSpPr>
          <p:spPr>
            <a:xfrm>
              <a:off x="1771049" y="6145910"/>
              <a:ext cx="927014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 smtClean="0">
                  <a:latin typeface="Ricty Diminished" charset="0"/>
                  <a:ea typeface="Ricty Diminished" charset="0"/>
                  <a:cs typeface="Ricty Diminished" charset="0"/>
                </a:rPr>
                <a:t>編集</a:t>
              </a:r>
              <a:endParaRPr kumimoji="1" lang="ja-JP" altLang="en-US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  <p:sp>
          <p:nvSpPr>
            <p:cNvPr id="38" name="上矢印 37"/>
            <p:cNvSpPr/>
            <p:nvPr/>
          </p:nvSpPr>
          <p:spPr>
            <a:xfrm>
              <a:off x="1663347" y="6086401"/>
              <a:ext cx="279133" cy="503779"/>
            </a:xfrm>
            <a:prstGeom prst="upArrow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4" name="図形グループ 33"/>
          <p:cNvGrpSpPr/>
          <p:nvPr/>
        </p:nvGrpSpPr>
        <p:grpSpPr>
          <a:xfrm>
            <a:off x="10851276" y="2229793"/>
            <a:ext cx="913054" cy="1039529"/>
            <a:chOff x="2702734" y="2440404"/>
            <a:chExt cx="913054" cy="1039529"/>
          </a:xfrm>
        </p:grpSpPr>
        <p:sp>
          <p:nvSpPr>
            <p:cNvPr id="35" name="U ターン矢印 34"/>
            <p:cNvSpPr/>
            <p:nvPr/>
          </p:nvSpPr>
          <p:spPr>
            <a:xfrm rot="16200000" flipV="1">
              <a:off x="2402579" y="2740559"/>
              <a:ext cx="1039529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 rot="5400000">
              <a:off x="2937381" y="2764364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push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92" y="1776173"/>
            <a:ext cx="7965119" cy="39726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正方形/長方形 6"/>
          <p:cNvSpPr/>
          <p:nvPr/>
        </p:nvSpPr>
        <p:spPr>
          <a:xfrm>
            <a:off x="3799002" y="2699045"/>
            <a:ext cx="1640264" cy="3824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5496885" y="2699045"/>
            <a:ext cx="1640264" cy="3824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417892" y="3043384"/>
            <a:ext cx="1640264" cy="5820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/>
          </a:p>
        </p:txBody>
      </p:sp>
      <p:sp>
        <p:nvSpPr>
          <p:cNvPr id="53" name="円柱 52"/>
          <p:cNvSpPr/>
          <p:nvPr/>
        </p:nvSpPr>
        <p:spPr>
          <a:xfrm>
            <a:off x="9191413" y="3043383"/>
            <a:ext cx="1475249" cy="548234"/>
          </a:xfrm>
          <a:prstGeom prst="can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柱 53"/>
          <p:cNvSpPr/>
          <p:nvPr/>
        </p:nvSpPr>
        <p:spPr>
          <a:xfrm>
            <a:off x="9191413" y="4131090"/>
            <a:ext cx="1475249" cy="548234"/>
          </a:xfrm>
          <a:prstGeom prst="can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柱 54"/>
          <p:cNvSpPr/>
          <p:nvPr/>
        </p:nvSpPr>
        <p:spPr>
          <a:xfrm>
            <a:off x="9191413" y="5200591"/>
            <a:ext cx="1475249" cy="548234"/>
          </a:xfrm>
          <a:prstGeom prst="can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484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図形グループ 79"/>
          <p:cNvGrpSpPr/>
          <p:nvPr/>
        </p:nvGrpSpPr>
        <p:grpSpPr>
          <a:xfrm flipH="1">
            <a:off x="380575" y="3030079"/>
            <a:ext cx="2878217" cy="1637364"/>
            <a:chOff x="765799" y="3290623"/>
            <a:chExt cx="2847523" cy="1313094"/>
          </a:xfrm>
        </p:grpSpPr>
        <p:sp>
          <p:nvSpPr>
            <p:cNvPr id="81" name="U ターン矢印 80"/>
            <p:cNvSpPr/>
            <p:nvPr/>
          </p:nvSpPr>
          <p:spPr>
            <a:xfrm rot="16200000" flipV="1">
              <a:off x="1296515" y="2759907"/>
              <a:ext cx="1313094" cy="2374525"/>
            </a:xfrm>
            <a:prstGeom prst="uturnArrow">
              <a:avLst>
                <a:gd name="adj1" fmla="val 8624"/>
                <a:gd name="adj2" fmla="val 10046"/>
                <a:gd name="adj3" fmla="val 21633"/>
                <a:gd name="adj4" fmla="val 17452"/>
                <a:gd name="adj5" fmla="val 96391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2" name="テキスト ボックス 81"/>
            <p:cNvSpPr txBox="1"/>
            <p:nvPr/>
          </p:nvSpPr>
          <p:spPr>
            <a:xfrm rot="5400000">
              <a:off x="2916154" y="3624060"/>
              <a:ext cx="937594" cy="456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commit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74" name="図形グループ 73"/>
          <p:cNvGrpSpPr/>
          <p:nvPr/>
        </p:nvGrpSpPr>
        <p:grpSpPr>
          <a:xfrm>
            <a:off x="7889240" y="3146060"/>
            <a:ext cx="2849988" cy="1745550"/>
            <a:chOff x="765800" y="3249140"/>
            <a:chExt cx="2849988" cy="1475738"/>
          </a:xfrm>
        </p:grpSpPr>
        <p:sp>
          <p:nvSpPr>
            <p:cNvPr id="75" name="U ターン矢印 74"/>
            <p:cNvSpPr/>
            <p:nvPr/>
          </p:nvSpPr>
          <p:spPr>
            <a:xfrm rot="16200000" flipV="1">
              <a:off x="1275774" y="2739166"/>
              <a:ext cx="1354578" cy="2374525"/>
            </a:xfrm>
            <a:prstGeom prst="uturnArrow">
              <a:avLst>
                <a:gd name="adj1" fmla="val 8516"/>
                <a:gd name="adj2" fmla="val 12040"/>
                <a:gd name="adj3" fmla="val 16504"/>
                <a:gd name="adj4" fmla="val 17452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テキスト ボックス 75"/>
            <p:cNvSpPr txBox="1"/>
            <p:nvPr/>
          </p:nvSpPr>
          <p:spPr>
            <a:xfrm rot="5400000">
              <a:off x="2805796" y="3914886"/>
              <a:ext cx="115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commit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pic>
        <p:nvPicPr>
          <p:cNvPr id="65" name="図 6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589" y="2484632"/>
            <a:ext cx="1837032" cy="813193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dirty="0"/>
              <a:t> </a:t>
            </a:r>
            <a:r>
              <a:rPr lang="ja-JP" altLang="en-US" sz="4800" dirty="0" smtClean="0"/>
              <a:t>ブランチとは</a:t>
            </a:r>
            <a:endParaRPr kumimoji="1" lang="ja-JP" altLang="en-US" sz="4800" dirty="0"/>
          </a:p>
        </p:txBody>
      </p:sp>
      <p:grpSp>
        <p:nvGrpSpPr>
          <p:cNvPr id="8" name="図形グループ 7"/>
          <p:cNvGrpSpPr/>
          <p:nvPr/>
        </p:nvGrpSpPr>
        <p:grpSpPr>
          <a:xfrm>
            <a:off x="9832008" y="4788815"/>
            <a:ext cx="917725" cy="876261"/>
            <a:chOff x="2698063" y="4724877"/>
            <a:chExt cx="917725" cy="1132167"/>
          </a:xfrm>
        </p:grpSpPr>
        <p:sp>
          <p:nvSpPr>
            <p:cNvPr id="9" name="U ターン矢印 8"/>
            <p:cNvSpPr/>
            <p:nvPr/>
          </p:nvSpPr>
          <p:spPr>
            <a:xfrm rot="16200000" flipV="1">
              <a:off x="2351589" y="5071351"/>
              <a:ext cx="1132167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 rot="5400000">
              <a:off x="2937381" y="5065407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a</a:t>
              </a:r>
              <a:r>
                <a:rPr kumimoji="1"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dd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23" name="図形グループ 22"/>
          <p:cNvGrpSpPr/>
          <p:nvPr/>
        </p:nvGrpSpPr>
        <p:grpSpPr>
          <a:xfrm>
            <a:off x="7781539" y="10803449"/>
            <a:ext cx="1034716" cy="503779"/>
            <a:chOff x="1663347" y="6086401"/>
            <a:chExt cx="1034716" cy="503779"/>
          </a:xfrm>
        </p:grpSpPr>
        <p:sp>
          <p:nvSpPr>
            <p:cNvPr id="24" name="テキスト ボックス 23"/>
            <p:cNvSpPr txBox="1"/>
            <p:nvPr/>
          </p:nvSpPr>
          <p:spPr>
            <a:xfrm>
              <a:off x="1771049" y="6145910"/>
              <a:ext cx="927014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 smtClean="0">
                  <a:latin typeface="Ricty Diminished" charset="0"/>
                  <a:ea typeface="Ricty Diminished" charset="0"/>
                  <a:cs typeface="Ricty Diminished" charset="0"/>
                </a:rPr>
                <a:t>編集</a:t>
              </a:r>
              <a:endParaRPr kumimoji="1" lang="ja-JP" altLang="en-US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  <p:sp>
          <p:nvSpPr>
            <p:cNvPr id="25" name="上矢印 24"/>
            <p:cNvSpPr/>
            <p:nvPr/>
          </p:nvSpPr>
          <p:spPr>
            <a:xfrm>
              <a:off x="1663347" y="6086401"/>
              <a:ext cx="279133" cy="503779"/>
            </a:xfrm>
            <a:prstGeom prst="upArrow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1" name="円柱 50"/>
          <p:cNvSpPr/>
          <p:nvPr/>
        </p:nvSpPr>
        <p:spPr>
          <a:xfrm>
            <a:off x="5109621" y="1852506"/>
            <a:ext cx="1475249" cy="548234"/>
          </a:xfrm>
          <a:prstGeom prst="can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柱 51"/>
          <p:cNvSpPr/>
          <p:nvPr/>
        </p:nvSpPr>
        <p:spPr>
          <a:xfrm>
            <a:off x="5109621" y="2940213"/>
            <a:ext cx="1475249" cy="548234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4485833" y="2595875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ローカルリポジトリ</a:t>
            </a:r>
            <a:endParaRPr kumimoji="1" lang="ja-JP" altLang="en-US" dirty="0"/>
          </a:p>
        </p:txBody>
      </p:sp>
      <p:grpSp>
        <p:nvGrpSpPr>
          <p:cNvPr id="31" name="図形グループ 30"/>
          <p:cNvGrpSpPr/>
          <p:nvPr/>
        </p:nvGrpSpPr>
        <p:grpSpPr>
          <a:xfrm>
            <a:off x="1299640" y="4024644"/>
            <a:ext cx="2681365" cy="2049198"/>
            <a:chOff x="124435" y="3712115"/>
            <a:chExt cx="2681365" cy="2049198"/>
          </a:xfrm>
        </p:grpSpPr>
        <p:sp>
          <p:nvSpPr>
            <p:cNvPr id="53" name="円柱 52"/>
            <p:cNvSpPr/>
            <p:nvPr/>
          </p:nvSpPr>
          <p:spPr>
            <a:xfrm>
              <a:off x="748223" y="4143578"/>
              <a:ext cx="1475249" cy="548234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円柱 53"/>
            <p:cNvSpPr/>
            <p:nvPr/>
          </p:nvSpPr>
          <p:spPr>
            <a:xfrm>
              <a:off x="748223" y="5213079"/>
              <a:ext cx="1475249" cy="548234"/>
            </a:xfrm>
            <a:prstGeom prst="ca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124435" y="3712115"/>
              <a:ext cx="2681365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mtClean="0"/>
                <a:t>インデックス</a:t>
              </a:r>
              <a:endParaRPr kumimoji="1" lang="ja-JP" altLang="en-US" dirty="0"/>
            </a:p>
          </p:txBody>
        </p:sp>
        <p:sp>
          <p:nvSpPr>
            <p:cNvPr id="58" name="テキスト ボックス 57"/>
            <p:cNvSpPr txBox="1"/>
            <p:nvPr/>
          </p:nvSpPr>
          <p:spPr>
            <a:xfrm>
              <a:off x="124435" y="4849444"/>
              <a:ext cx="2681365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 smtClean="0"/>
                <a:t>ワーキングツリー</a:t>
              </a:r>
              <a:endParaRPr kumimoji="1" lang="en-US" altLang="ja-JP" dirty="0" smtClean="0"/>
            </a:p>
          </p:txBody>
        </p:sp>
      </p:grpSp>
      <p:pic>
        <p:nvPicPr>
          <p:cNvPr id="29" name="図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345" y="1514039"/>
            <a:ext cx="1625276" cy="71945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266" y="1599564"/>
            <a:ext cx="1267863" cy="1267863"/>
          </a:xfrm>
          <a:prstGeom prst="rect">
            <a:avLst/>
          </a:prstGeom>
        </p:spPr>
      </p:pic>
      <p:pic>
        <p:nvPicPr>
          <p:cNvPr id="66" name="図 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266" y="2666465"/>
            <a:ext cx="1267863" cy="1267863"/>
          </a:xfrm>
          <a:prstGeom prst="rect">
            <a:avLst/>
          </a:prstGeom>
        </p:spPr>
      </p:pic>
      <p:grpSp>
        <p:nvGrpSpPr>
          <p:cNvPr id="34" name="図形グループ 33"/>
          <p:cNvGrpSpPr/>
          <p:nvPr/>
        </p:nvGrpSpPr>
        <p:grpSpPr>
          <a:xfrm>
            <a:off x="7527838" y="3911914"/>
            <a:ext cx="2681365" cy="2049198"/>
            <a:chOff x="3824640" y="3699627"/>
            <a:chExt cx="2681365" cy="2049198"/>
          </a:xfrm>
        </p:grpSpPr>
        <p:sp>
          <p:nvSpPr>
            <p:cNvPr id="68" name="円柱 67"/>
            <p:cNvSpPr/>
            <p:nvPr/>
          </p:nvSpPr>
          <p:spPr>
            <a:xfrm>
              <a:off x="4448428" y="5200591"/>
              <a:ext cx="1475249" cy="548234"/>
            </a:xfrm>
            <a:prstGeom prst="ca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テキスト ボックス 68"/>
            <p:cNvSpPr txBox="1"/>
            <p:nvPr/>
          </p:nvSpPr>
          <p:spPr>
            <a:xfrm>
              <a:off x="3824640" y="3699627"/>
              <a:ext cx="2681365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 smtClean="0"/>
                <a:t>インデックス</a:t>
              </a:r>
              <a:endParaRPr kumimoji="1" lang="ja-JP" altLang="en-US" dirty="0"/>
            </a:p>
          </p:txBody>
        </p:sp>
        <p:sp>
          <p:nvSpPr>
            <p:cNvPr id="70" name="テキスト ボックス 69"/>
            <p:cNvSpPr txBox="1"/>
            <p:nvPr/>
          </p:nvSpPr>
          <p:spPr>
            <a:xfrm>
              <a:off x="3824640" y="4836956"/>
              <a:ext cx="2681365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 smtClean="0"/>
                <a:t>ワーキングツリー</a:t>
              </a:r>
              <a:endParaRPr kumimoji="1" lang="en-US" altLang="ja-JP" dirty="0" smtClean="0"/>
            </a:p>
          </p:txBody>
        </p:sp>
        <p:sp>
          <p:nvSpPr>
            <p:cNvPr id="67" name="円柱 66"/>
            <p:cNvSpPr/>
            <p:nvPr/>
          </p:nvSpPr>
          <p:spPr>
            <a:xfrm>
              <a:off x="4137236" y="4131090"/>
              <a:ext cx="1786441" cy="548234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1" name="図形グループ 70"/>
          <p:cNvGrpSpPr/>
          <p:nvPr/>
        </p:nvGrpSpPr>
        <p:grpSpPr>
          <a:xfrm flipH="1">
            <a:off x="708708" y="4825078"/>
            <a:ext cx="1009585" cy="981487"/>
            <a:chOff x="2698063" y="4724877"/>
            <a:chExt cx="917725" cy="1132167"/>
          </a:xfrm>
        </p:grpSpPr>
        <p:sp>
          <p:nvSpPr>
            <p:cNvPr id="72" name="U ターン矢印 71"/>
            <p:cNvSpPr/>
            <p:nvPr/>
          </p:nvSpPr>
          <p:spPr>
            <a:xfrm rot="16200000" flipV="1">
              <a:off x="2351589" y="5071351"/>
              <a:ext cx="1132167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3" name="テキスト ボックス 72"/>
            <p:cNvSpPr txBox="1"/>
            <p:nvPr/>
          </p:nvSpPr>
          <p:spPr>
            <a:xfrm rot="5400000">
              <a:off x="2937381" y="5065407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a</a:t>
              </a:r>
              <a:r>
                <a:rPr kumimoji="1"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dd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77" name="図形グループ 76"/>
          <p:cNvGrpSpPr/>
          <p:nvPr/>
        </p:nvGrpSpPr>
        <p:grpSpPr>
          <a:xfrm>
            <a:off x="7929339" y="2027714"/>
            <a:ext cx="913054" cy="1039529"/>
            <a:chOff x="2702734" y="2440404"/>
            <a:chExt cx="913054" cy="1039529"/>
          </a:xfrm>
        </p:grpSpPr>
        <p:sp>
          <p:nvSpPr>
            <p:cNvPr id="78" name="U ターン矢印 77"/>
            <p:cNvSpPr/>
            <p:nvPr/>
          </p:nvSpPr>
          <p:spPr>
            <a:xfrm rot="16200000" flipV="1">
              <a:off x="2402579" y="2740559"/>
              <a:ext cx="1039529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テキスト ボックス 78"/>
            <p:cNvSpPr txBox="1"/>
            <p:nvPr/>
          </p:nvSpPr>
          <p:spPr>
            <a:xfrm rot="5400000">
              <a:off x="2937381" y="2764364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push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83" name="図形グループ 82"/>
          <p:cNvGrpSpPr/>
          <p:nvPr/>
        </p:nvGrpSpPr>
        <p:grpSpPr>
          <a:xfrm flipH="1">
            <a:off x="2211163" y="1915000"/>
            <a:ext cx="953258" cy="1039529"/>
            <a:chOff x="2702734" y="2440404"/>
            <a:chExt cx="913054" cy="1039529"/>
          </a:xfrm>
        </p:grpSpPr>
        <p:sp>
          <p:nvSpPr>
            <p:cNvPr id="84" name="U ターン矢印 83"/>
            <p:cNvSpPr/>
            <p:nvPr/>
          </p:nvSpPr>
          <p:spPr>
            <a:xfrm rot="16200000" flipV="1">
              <a:off x="2402579" y="2740559"/>
              <a:ext cx="1039529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5" name="テキスト ボックス 84"/>
            <p:cNvSpPr txBox="1"/>
            <p:nvPr/>
          </p:nvSpPr>
          <p:spPr>
            <a:xfrm rot="5400000">
              <a:off x="2937381" y="2764364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push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sp>
        <p:nvSpPr>
          <p:cNvPr id="55" name="テキスト ボックス 54"/>
          <p:cNvSpPr txBox="1"/>
          <p:nvPr/>
        </p:nvSpPr>
        <p:spPr>
          <a:xfrm>
            <a:off x="4485833" y="1458546"/>
            <a:ext cx="2681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リモートリポジトリ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334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いよいよ使ってみる</a:t>
            </a:r>
            <a:r>
              <a:rPr lang="en-US" altLang="ja-JP" sz="4800" dirty="0" smtClean="0"/>
              <a:t> </a:t>
            </a:r>
            <a:r>
              <a:rPr lang="ja-JP" altLang="en-US" sz="3200" dirty="0" smtClean="0"/>
              <a:t>基本</a:t>
            </a:r>
            <a:r>
              <a:rPr lang="ja-JP" altLang="en-US" sz="3200" dirty="0"/>
              <a:t>コマンド</a:t>
            </a:r>
            <a:r>
              <a:rPr lang="en-US" altLang="ja-JP" sz="3200" dirty="0"/>
              <a:t>: Push</a:t>
            </a:r>
            <a:endParaRPr kumimoji="1" lang="ja-JP" altLang="en-US" sz="3200" dirty="0"/>
          </a:p>
        </p:txBody>
      </p:sp>
      <p:grpSp>
        <p:nvGrpSpPr>
          <p:cNvPr id="30" name="図形グループ 29"/>
          <p:cNvGrpSpPr/>
          <p:nvPr/>
        </p:nvGrpSpPr>
        <p:grpSpPr>
          <a:xfrm>
            <a:off x="10809770" y="3434164"/>
            <a:ext cx="914682" cy="1158319"/>
            <a:chOff x="2701106" y="3566559"/>
            <a:chExt cx="914682" cy="1158319"/>
          </a:xfrm>
        </p:grpSpPr>
        <p:sp>
          <p:nvSpPr>
            <p:cNvPr id="49" name="U ターン矢印 48"/>
            <p:cNvSpPr/>
            <p:nvPr/>
          </p:nvSpPr>
          <p:spPr>
            <a:xfrm rot="16200000" flipV="1">
              <a:off x="2402137" y="3865529"/>
              <a:ext cx="1037158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テキスト ボックス 49"/>
            <p:cNvSpPr txBox="1"/>
            <p:nvPr/>
          </p:nvSpPr>
          <p:spPr>
            <a:xfrm rot="5400000">
              <a:off x="2805796" y="3914886"/>
              <a:ext cx="115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commit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31" name="図形グループ 30"/>
          <p:cNvGrpSpPr/>
          <p:nvPr/>
        </p:nvGrpSpPr>
        <p:grpSpPr>
          <a:xfrm>
            <a:off x="10806727" y="4592482"/>
            <a:ext cx="917725" cy="1132167"/>
            <a:chOff x="2698063" y="4724877"/>
            <a:chExt cx="917725" cy="1132167"/>
          </a:xfrm>
        </p:grpSpPr>
        <p:sp>
          <p:nvSpPr>
            <p:cNvPr id="47" name="U ターン矢印 46"/>
            <p:cNvSpPr/>
            <p:nvPr/>
          </p:nvSpPr>
          <p:spPr>
            <a:xfrm rot="16200000" flipV="1">
              <a:off x="2351589" y="5071351"/>
              <a:ext cx="1132167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テキスト ボックス 47"/>
            <p:cNvSpPr txBox="1"/>
            <p:nvPr/>
          </p:nvSpPr>
          <p:spPr>
            <a:xfrm rot="5400000">
              <a:off x="2937381" y="5065407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a</a:t>
              </a:r>
              <a:r>
                <a:rPr kumimoji="1"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dd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sp>
        <p:nvSpPr>
          <p:cNvPr id="39" name="円柱 38"/>
          <p:cNvSpPr/>
          <p:nvPr/>
        </p:nvSpPr>
        <p:spPr>
          <a:xfrm>
            <a:off x="9191413" y="1955676"/>
            <a:ext cx="1475249" cy="548234"/>
          </a:xfrm>
          <a:prstGeom prst="can">
            <a:avLst/>
          </a:prstGeom>
          <a:solidFill>
            <a:srgbClr val="843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8567625" y="1561716"/>
            <a:ext cx="2681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リモートリポジトリ</a:t>
            </a:r>
            <a:endParaRPr kumimoji="1" lang="ja-JP" altLang="en-US" dirty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8567625" y="2699045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ローカルリポジトリ</a:t>
            </a:r>
            <a:endParaRPr kumimoji="1" lang="ja-JP" altLang="en-US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8567625" y="3699627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mtClean="0"/>
              <a:t>インデックス</a:t>
            </a:r>
            <a:endParaRPr kumimoji="1" lang="ja-JP" altLang="en-US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8567625" y="4836956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ワーキングツリー</a:t>
            </a:r>
            <a:endParaRPr kumimoji="1" lang="en-US" altLang="ja-JP" dirty="0" smtClean="0"/>
          </a:p>
        </p:txBody>
      </p:sp>
      <p:grpSp>
        <p:nvGrpSpPr>
          <p:cNvPr id="33" name="図形グループ 32"/>
          <p:cNvGrpSpPr/>
          <p:nvPr/>
        </p:nvGrpSpPr>
        <p:grpSpPr>
          <a:xfrm>
            <a:off x="9764294" y="5805555"/>
            <a:ext cx="1034716" cy="503779"/>
            <a:chOff x="1663347" y="6086401"/>
            <a:chExt cx="1034716" cy="503779"/>
          </a:xfrm>
        </p:grpSpPr>
        <p:sp>
          <p:nvSpPr>
            <p:cNvPr id="37" name="テキスト ボックス 36"/>
            <p:cNvSpPr txBox="1"/>
            <p:nvPr/>
          </p:nvSpPr>
          <p:spPr>
            <a:xfrm>
              <a:off x="1771049" y="6145910"/>
              <a:ext cx="927014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 smtClean="0">
                  <a:latin typeface="Ricty Diminished" charset="0"/>
                  <a:ea typeface="Ricty Diminished" charset="0"/>
                  <a:cs typeface="Ricty Diminished" charset="0"/>
                </a:rPr>
                <a:t>編集</a:t>
              </a:r>
              <a:endParaRPr kumimoji="1" lang="ja-JP" altLang="en-US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  <p:sp>
          <p:nvSpPr>
            <p:cNvPr id="38" name="上矢印 37"/>
            <p:cNvSpPr/>
            <p:nvPr/>
          </p:nvSpPr>
          <p:spPr>
            <a:xfrm>
              <a:off x="1663347" y="6086401"/>
              <a:ext cx="279133" cy="503779"/>
            </a:xfrm>
            <a:prstGeom prst="upArrow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4" name="図形グループ 33"/>
          <p:cNvGrpSpPr/>
          <p:nvPr/>
        </p:nvGrpSpPr>
        <p:grpSpPr>
          <a:xfrm>
            <a:off x="10851276" y="2229793"/>
            <a:ext cx="913054" cy="1039529"/>
            <a:chOff x="2702734" y="2440404"/>
            <a:chExt cx="913054" cy="1039529"/>
          </a:xfrm>
        </p:grpSpPr>
        <p:sp>
          <p:nvSpPr>
            <p:cNvPr id="35" name="U ターン矢印 34"/>
            <p:cNvSpPr/>
            <p:nvPr/>
          </p:nvSpPr>
          <p:spPr>
            <a:xfrm rot="16200000" flipV="1">
              <a:off x="2402579" y="2740559"/>
              <a:ext cx="1039529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 rot="5400000">
              <a:off x="2937381" y="2764364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push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sp>
        <p:nvSpPr>
          <p:cNvPr id="53" name="円柱 52"/>
          <p:cNvSpPr/>
          <p:nvPr/>
        </p:nvSpPr>
        <p:spPr>
          <a:xfrm>
            <a:off x="9191413" y="3043383"/>
            <a:ext cx="1475249" cy="548234"/>
          </a:xfrm>
          <a:prstGeom prst="can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柱 53"/>
          <p:cNvSpPr/>
          <p:nvPr/>
        </p:nvSpPr>
        <p:spPr>
          <a:xfrm>
            <a:off x="9191413" y="4131090"/>
            <a:ext cx="1475249" cy="548234"/>
          </a:xfrm>
          <a:prstGeom prst="can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柱 54"/>
          <p:cNvSpPr/>
          <p:nvPr/>
        </p:nvSpPr>
        <p:spPr>
          <a:xfrm>
            <a:off x="9191413" y="5200591"/>
            <a:ext cx="1475249" cy="548234"/>
          </a:xfrm>
          <a:prstGeom prst="can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21" y="1446688"/>
            <a:ext cx="6851585" cy="44183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487" y="4202753"/>
            <a:ext cx="3453410" cy="206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0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dirty="0" smtClean="0"/>
              <a:t>Coffee Break </a:t>
            </a:r>
            <a:r>
              <a:rPr lang="en-US" altLang="ja-JP" sz="3200" dirty="0" err="1" smtClean="0"/>
              <a:t>MasterBranch</a:t>
            </a:r>
            <a:endParaRPr lang="ja-JP" altLang="en-US" sz="32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20" b="30702"/>
          <a:stretch/>
        </p:blipFill>
        <p:spPr>
          <a:xfrm>
            <a:off x="1980403" y="1338606"/>
            <a:ext cx="7698865" cy="4568515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10" y="3899908"/>
            <a:ext cx="2533715" cy="250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46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659958" y="1212979"/>
            <a:ext cx="10693842" cy="499187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514350" indent="-514350">
              <a:lnSpc>
                <a:spcPct val="300000"/>
              </a:lnSpc>
              <a:buFont typeface="+mj-lt"/>
              <a:buAutoNum type="arabicPeriod"/>
            </a:pPr>
            <a:r>
              <a:rPr lang="en-US" altLang="ja-JP" sz="3200" dirty="0" smtClean="0"/>
              <a:t>Git</a:t>
            </a:r>
            <a:r>
              <a:rPr lang="ja-JP" altLang="en-US" sz="3200" dirty="0" smtClean="0"/>
              <a:t>とは</a:t>
            </a:r>
            <a:endParaRPr lang="en-US" altLang="ja-JP" sz="3200" dirty="0" smtClean="0"/>
          </a:p>
          <a:p>
            <a:pPr marL="514350" indent="-514350">
              <a:lnSpc>
                <a:spcPct val="300000"/>
              </a:lnSpc>
              <a:buFont typeface="+mj-lt"/>
              <a:buAutoNum type="arabicPeriod"/>
            </a:pPr>
            <a:r>
              <a:rPr lang="ja-JP" altLang="en-US" sz="3200" dirty="0" smtClean="0"/>
              <a:t>とりあえず使ってみる</a:t>
            </a:r>
            <a:endParaRPr lang="en-US" altLang="ja-JP" sz="3200" dirty="0" smtClean="0"/>
          </a:p>
          <a:p>
            <a:pPr marL="514350" indent="-514350">
              <a:lnSpc>
                <a:spcPct val="300000"/>
              </a:lnSpc>
              <a:buFont typeface="+mj-lt"/>
              <a:buAutoNum type="arabicPeriod"/>
            </a:pPr>
            <a:r>
              <a:rPr lang="ja-JP" altLang="en-US" sz="3200" dirty="0" smtClean="0"/>
              <a:t>実際の業務であった使い方を体験してみる</a:t>
            </a:r>
            <a:endParaRPr lang="en-US" altLang="ja-JP" sz="3200" dirty="0" smtClean="0"/>
          </a:p>
          <a:p>
            <a:pPr marL="514350" indent="-514350">
              <a:lnSpc>
                <a:spcPct val="300000"/>
              </a:lnSpc>
              <a:buFont typeface="+mj-lt"/>
              <a:buAutoNum type="arabicPeriod"/>
            </a:pPr>
            <a:endParaRPr lang="ja-JP" altLang="en-US" sz="3200" dirty="0" smtClean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 smtClean="0"/>
              <a:t>目次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89059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7190C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190C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 smtClean="0"/>
              <a:t>体験の流れ</a:t>
            </a:r>
            <a:endParaRPr kumimoji="1" lang="ja-JP" altLang="en-US" sz="32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741018" y="1093510"/>
            <a:ext cx="1067979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ja-JP" altLang="en-US" sz="3200" dirty="0" smtClean="0">
                <a:latin typeface="+mn-ea"/>
                <a:cs typeface="Ricty Diminished" charset="0"/>
              </a:rPr>
              <a:t>問題は</a:t>
            </a:r>
            <a:r>
              <a:rPr lang="en-US" altLang="ja-JP" sz="3200" dirty="0" smtClean="0">
                <a:latin typeface="+mn-ea"/>
                <a:cs typeface="Ricty Diminished" charset="0"/>
              </a:rPr>
              <a:t> 1</a:t>
            </a:r>
            <a:r>
              <a:rPr lang="ja-JP" altLang="en-US" sz="3200" dirty="0" smtClean="0">
                <a:latin typeface="+mn-ea"/>
                <a:cs typeface="Ricty Diminished" charset="0"/>
              </a:rPr>
              <a:t>から</a:t>
            </a:r>
            <a:r>
              <a:rPr lang="en-US" altLang="ja-JP" sz="3200" dirty="0" smtClean="0">
                <a:latin typeface="+mn-ea"/>
                <a:cs typeface="Ricty Diminished" charset="0"/>
              </a:rPr>
              <a:t>5</a:t>
            </a:r>
            <a:r>
              <a:rPr lang="ja-JP" altLang="en-US" sz="3200" dirty="0" smtClean="0">
                <a:latin typeface="+mn-ea"/>
                <a:cs typeface="Ricty Diminished" charset="0"/>
              </a:rPr>
              <a:t>まであります</a:t>
            </a:r>
            <a:endParaRPr lang="en-US" altLang="ja-JP" sz="3200" dirty="0" smtClean="0">
              <a:latin typeface="+mn-ea"/>
              <a:cs typeface="Ricty Diminished" charset="0"/>
            </a:endParaRPr>
          </a:p>
          <a:p>
            <a:pPr>
              <a:lnSpc>
                <a:spcPct val="200000"/>
              </a:lnSpc>
            </a:pPr>
            <a:endParaRPr lang="en-US" altLang="ja-JP" sz="3200" dirty="0" smtClean="0">
              <a:latin typeface="+mn-ea"/>
              <a:cs typeface="Ricty Diminished" charset="0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altLang="ja-JP" sz="2800" dirty="0" err="1" smtClean="0">
                <a:latin typeface="Ricty Diminished" charset="0"/>
                <a:ea typeface="Ricty Diminished" charset="0"/>
                <a:cs typeface="Ricty Diminished" charset="0"/>
              </a:rPr>
              <a:t>pr</a:t>
            </a:r>
            <a:r>
              <a:rPr lang="en-US" altLang="ja-JP" sz="2800" dirty="0" err="1">
                <a:latin typeface="Ricty Diminished" charset="0"/>
                <a:ea typeface="Ricty Diminished" charset="0"/>
                <a:cs typeface="Ricty Diminished" charset="0"/>
              </a:rPr>
              <a:t>c</a:t>
            </a:r>
            <a:r>
              <a:rPr lang="en-US" altLang="ja-JP" sz="2800" dirty="0" err="1" smtClean="0">
                <a:latin typeface="Ricty Diminished" charset="0"/>
                <a:ea typeface="Ricty Diminished" charset="0"/>
                <a:cs typeface="Ricty Diminished" charset="0"/>
              </a:rPr>
              <a:t>N</a:t>
            </a:r>
            <a:r>
              <a:rPr lang="ja-JP" altLang="en-US" sz="2800" dirty="0" smtClean="0">
                <a:latin typeface="+mn-ea"/>
                <a:cs typeface="Ricty Diminished" charset="0"/>
              </a:rPr>
              <a:t>ブランチ</a:t>
            </a:r>
            <a:r>
              <a:rPr lang="ja-JP" altLang="en-US" sz="2800" dirty="0" smtClean="0">
                <a:latin typeface="+mn-ea"/>
                <a:cs typeface="Ricty Diminished" charset="0"/>
              </a:rPr>
              <a:t>を開く</a:t>
            </a:r>
            <a:endParaRPr lang="en-US" altLang="ja-JP" sz="2800" dirty="0" smtClean="0">
              <a:latin typeface="+mn-ea"/>
              <a:cs typeface="Ricty Diminished" charset="0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2800" dirty="0" smtClean="0">
                <a:latin typeface="+mn-ea"/>
                <a:cs typeface="Ricty Diminished" charset="0"/>
              </a:rPr>
              <a:t>修正</a:t>
            </a:r>
            <a:endParaRPr lang="en-US" altLang="ja-JP" sz="2800" dirty="0" smtClean="0">
              <a:latin typeface="+mn-ea"/>
              <a:cs typeface="Ricty Diminished" charset="0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ja-JP" sz="2800" dirty="0" err="1" smtClean="0">
                <a:latin typeface="Ricty Diminished" charset="0"/>
                <a:ea typeface="Ricty Diminished" charset="0"/>
                <a:cs typeface="Ricty Diminished" charset="0"/>
              </a:rPr>
              <a:t>prcN</a:t>
            </a:r>
            <a:r>
              <a:rPr kumimoji="1" lang="en-US" altLang="ja-JP" sz="2800" dirty="0" smtClean="0">
                <a:latin typeface="Ricty Diminished" charset="0"/>
                <a:ea typeface="Ricty Diminished" charset="0"/>
                <a:cs typeface="Ricty Diminished" charset="0"/>
              </a:rPr>
              <a:t>_</a:t>
            </a:r>
            <a:r>
              <a:rPr kumimoji="1" lang="ja-JP" altLang="en-US" sz="2800" dirty="0" smtClean="0">
                <a:latin typeface="Ricty Diminished" charset="0"/>
                <a:ea typeface="Ricty Diminished" charset="0"/>
                <a:cs typeface="Ricty Diminished" charset="0"/>
              </a:rPr>
              <a:t>アルファベット</a:t>
            </a:r>
            <a:r>
              <a:rPr lang="en-US" altLang="ja-JP" sz="2800" dirty="0">
                <a:latin typeface="Ricty Diminished" charset="0"/>
                <a:ea typeface="Ricty Diminished" charset="0"/>
                <a:cs typeface="Ricty Diminished" charset="0"/>
              </a:rPr>
              <a:t>_</a:t>
            </a:r>
            <a:r>
              <a:rPr lang="ja-JP" altLang="en-US" sz="2800" dirty="0" smtClean="0">
                <a:latin typeface="Ricty Diminished" charset="0"/>
                <a:ea typeface="Ricty Diminished" charset="0"/>
                <a:cs typeface="Ricty Diminished" charset="0"/>
              </a:rPr>
              <a:t>名前</a:t>
            </a:r>
            <a:r>
              <a:rPr lang="ja-JP" altLang="en-US" sz="2800" dirty="0" smtClean="0">
                <a:latin typeface="+mn-ea"/>
                <a:cs typeface="Ricty Diminished" charset="0"/>
              </a:rPr>
              <a:t>という名前でリモートブランチを作成</a:t>
            </a:r>
            <a:endParaRPr kumimoji="1" lang="en-US" altLang="ja-JP" sz="2800" dirty="0" smtClean="0">
              <a:latin typeface="+mn-ea"/>
              <a:cs typeface="Ricty Diminish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4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584462" y="1404593"/>
            <a:ext cx="112084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sz="2800" dirty="0" smtClean="0">
                <a:latin typeface="Ricty Diminished" charset="0"/>
                <a:ea typeface="Ricty Diminished" charset="0"/>
                <a:cs typeface="Ricty Diminished" charset="0"/>
              </a:rPr>
              <a:t>Prc1</a:t>
            </a:r>
            <a:r>
              <a:rPr lang="ja-JP" altLang="en-US" sz="2800" dirty="0" smtClean="0">
                <a:latin typeface="+mn-ea"/>
                <a:cs typeface="Ricty Diminished" charset="0"/>
              </a:rPr>
              <a:t>のコミットが汚すぎる。一体昨日の僕は何を考えて作業していたというのか</a:t>
            </a:r>
            <a:r>
              <a:rPr lang="mr-IN" altLang="ja-JP" sz="2800" dirty="0" smtClean="0">
                <a:latin typeface="+mn-ea"/>
                <a:cs typeface="Ricty Diminished" charset="0"/>
              </a:rPr>
              <a:t>…</a:t>
            </a:r>
            <a:r>
              <a:rPr lang="ja-JP" altLang="en-US" sz="2800" dirty="0" smtClean="0">
                <a:latin typeface="+mn-ea"/>
                <a:cs typeface="Ricty Diminished" charset="0"/>
              </a:rPr>
              <a:t>レビューに出す前に整理しておこう</a:t>
            </a:r>
            <a:endParaRPr lang="en-US" altLang="ja-JP" sz="2800" dirty="0">
              <a:latin typeface="+mn-ea"/>
              <a:cs typeface="Ricty Diminished" charset="0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31006" y="289248"/>
            <a:ext cx="11960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 smtClean="0"/>
              <a:t>事例</a:t>
            </a:r>
            <a:r>
              <a:rPr kumimoji="1" lang="en-US" altLang="ja-JP" sz="4800" dirty="0" smtClean="0"/>
              <a:t>1: </a:t>
            </a:r>
            <a:r>
              <a:rPr lang="ja-JP" altLang="en-US" sz="4800" dirty="0" smtClean="0"/>
              <a:t>汚いコミットを改ざんする</a:t>
            </a:r>
            <a:endParaRPr kumimoji="1" lang="ja-JP" altLang="en-US" sz="4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84462" y="3159550"/>
            <a:ext cx="112084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2800" dirty="0" err="1">
                <a:latin typeface="Ricty Diminished" charset="0"/>
                <a:ea typeface="Ricty Diminished" charset="0"/>
                <a:cs typeface="Ricty Diminished" charset="0"/>
              </a:rPr>
              <a:t>g</a:t>
            </a:r>
            <a:r>
              <a:rPr lang="en-US" altLang="ja-JP" sz="2800" dirty="0" err="1" smtClean="0">
                <a:latin typeface="Ricty Diminished" charset="0"/>
                <a:ea typeface="Ricty Diminished" charset="0"/>
                <a:cs typeface="Ricty Diminished" charset="0"/>
              </a:rPr>
              <a:t>it</a:t>
            </a:r>
            <a:r>
              <a:rPr lang="en-US" altLang="ja-JP" sz="2800" dirty="0" smtClean="0">
                <a:latin typeface="Ricty Diminished" charset="0"/>
                <a:ea typeface="Ricty Diminished" charset="0"/>
                <a:cs typeface="Ricty Diminished" charset="0"/>
              </a:rPr>
              <a:t> commit </a:t>
            </a:r>
            <a:r>
              <a:rPr lang="mr-IN" altLang="ja-JP" sz="2800" dirty="0" smtClean="0">
                <a:latin typeface="Ricty Diminished" charset="0"/>
                <a:ea typeface="Ricty Diminished" charset="0"/>
                <a:cs typeface="Ricty Diminished" charset="0"/>
              </a:rPr>
              <a:t>–</a:t>
            </a:r>
            <a:r>
              <a:rPr lang="en-US" altLang="ja-JP" sz="2800" dirty="0" smtClean="0">
                <a:latin typeface="Ricty Diminished" charset="0"/>
                <a:ea typeface="Ricty Diminished" charset="0"/>
                <a:cs typeface="Ricty Diminished" charset="0"/>
              </a:rPr>
              <a:t>amend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2800" dirty="0" err="1">
                <a:latin typeface="Ricty Diminished" charset="0"/>
                <a:ea typeface="Ricty Diminished" charset="0"/>
                <a:cs typeface="Ricty Diminished" charset="0"/>
              </a:rPr>
              <a:t>g</a:t>
            </a:r>
            <a:r>
              <a:rPr lang="en-US" altLang="ja-JP" sz="2800" dirty="0" err="1" smtClean="0">
                <a:latin typeface="Ricty Diminished" charset="0"/>
                <a:ea typeface="Ricty Diminished" charset="0"/>
                <a:cs typeface="Ricty Diminished" charset="0"/>
              </a:rPr>
              <a:t>it</a:t>
            </a:r>
            <a:r>
              <a:rPr lang="en-US" altLang="ja-JP" sz="2800" dirty="0" smtClean="0">
                <a:latin typeface="Ricty Diminished" charset="0"/>
                <a:ea typeface="Ricty Diminished" charset="0"/>
                <a:cs typeface="Ricty Diminished" charset="0"/>
              </a:rPr>
              <a:t> rebase </a:t>
            </a:r>
            <a:r>
              <a:rPr lang="mr-IN" altLang="ja-JP" sz="2800" dirty="0" smtClean="0">
                <a:latin typeface="Ricty Diminished" charset="0"/>
                <a:ea typeface="Ricty Diminished" charset="0"/>
                <a:cs typeface="Ricty Diminished" charset="0"/>
              </a:rPr>
              <a:t>–</a:t>
            </a:r>
            <a:r>
              <a:rPr lang="en-US" altLang="ja-JP" sz="2800" dirty="0" err="1" smtClean="0">
                <a:latin typeface="Ricty Diminished" charset="0"/>
                <a:ea typeface="Ricty Diminished" charset="0"/>
                <a:cs typeface="Ricty Diminished" charset="0"/>
              </a:rPr>
              <a:t>i</a:t>
            </a:r>
            <a:r>
              <a:rPr lang="ja-JP" altLang="en-US" sz="2800" dirty="0" smtClean="0">
                <a:latin typeface="Ricty Diminished" charset="0"/>
                <a:ea typeface="Ricty Diminished" charset="0"/>
                <a:cs typeface="Ricty Diminished" charset="0"/>
              </a:rPr>
              <a:t>（「</a:t>
            </a:r>
            <a:r>
              <a:rPr lang="en-US" altLang="ja-JP" sz="2800" dirty="0" smtClean="0">
                <a:latin typeface="Ricty Diminished" charset="0"/>
                <a:ea typeface="Ricty Diminished" charset="0"/>
                <a:cs typeface="Ricty Diminished" charset="0"/>
              </a:rPr>
              <a:t>xxx</a:t>
            </a:r>
            <a:r>
              <a:rPr lang="ja-JP" altLang="en-US" sz="2800" dirty="0" smtClean="0">
                <a:latin typeface="Ricty Diminished" charset="0"/>
                <a:ea typeface="Ricty Diminished" charset="0"/>
                <a:cs typeface="Ricty Diminished" charset="0"/>
              </a:rPr>
              <a:t>の子を対話的にリベース」</a:t>
            </a:r>
            <a:r>
              <a:rPr lang="en-US" altLang="ja-JP" sz="2800" dirty="0" smtClean="0">
                <a:latin typeface="Ricty Diminished" charset="0"/>
                <a:ea typeface="Ricty Diminished" charset="0"/>
                <a:cs typeface="Ricty Diminished" charset="0"/>
              </a:rPr>
              <a:t>on </a:t>
            </a:r>
            <a:r>
              <a:rPr lang="en-US" altLang="ja-JP" sz="2800" dirty="0" err="1" smtClean="0">
                <a:latin typeface="Ricty Diminished" charset="0"/>
                <a:ea typeface="Ricty Diminished" charset="0"/>
                <a:cs typeface="Ricty Diminished" charset="0"/>
              </a:rPr>
              <a:t>SourceTree</a:t>
            </a:r>
            <a:r>
              <a:rPr lang="ja-JP" altLang="en-US" sz="2800" dirty="0" smtClean="0">
                <a:latin typeface="Ricty Diminished" charset="0"/>
                <a:ea typeface="Ricty Diminished" charset="0"/>
                <a:cs typeface="Ricty Diminished" charset="0"/>
              </a:rPr>
              <a:t>）</a:t>
            </a:r>
            <a:endParaRPr lang="en-US" altLang="ja-JP" sz="2800" dirty="0" smtClean="0">
              <a:latin typeface="Ricty Diminished" charset="0"/>
              <a:ea typeface="Ricty Diminished" charset="0"/>
              <a:cs typeface="Ricty Diminished" charset="0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2800" dirty="0">
                <a:latin typeface="Ricty Diminished" charset="0"/>
                <a:ea typeface="Ricty Diminished" charset="0"/>
                <a:cs typeface="Ricty Diminished" charset="0"/>
              </a:rPr>
              <a:t>f</a:t>
            </a:r>
            <a:r>
              <a:rPr lang="en-US" altLang="ja-JP" sz="2800" dirty="0" smtClean="0">
                <a:latin typeface="Ricty Diminished" charset="0"/>
                <a:ea typeface="Ricty Diminished" charset="0"/>
                <a:cs typeface="Ricty Diminished" charset="0"/>
              </a:rPr>
              <a:t>ilter-branch</a:t>
            </a:r>
            <a:endParaRPr lang="en-US" altLang="ja-JP" sz="2800" dirty="0">
              <a:latin typeface="Ricty Diminished" charset="0"/>
              <a:ea typeface="Ricty Diminished" charset="0"/>
              <a:cs typeface="Ricty Diminish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14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231006" y="289248"/>
            <a:ext cx="11960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 smtClean="0"/>
              <a:t>事例</a:t>
            </a:r>
            <a:r>
              <a:rPr kumimoji="1" lang="en-US" altLang="ja-JP" sz="4800" dirty="0" smtClean="0"/>
              <a:t>1: </a:t>
            </a:r>
            <a:r>
              <a:rPr lang="ja-JP" altLang="en-US" sz="4800" dirty="0" smtClean="0"/>
              <a:t>汚いコミットを改ざんする</a:t>
            </a:r>
            <a:endParaRPr kumimoji="1" lang="ja-JP" altLang="en-US" sz="4800" dirty="0"/>
          </a:p>
        </p:txBody>
      </p:sp>
      <p:grpSp>
        <p:nvGrpSpPr>
          <p:cNvPr id="15" name="図形グループ 14"/>
          <p:cNvGrpSpPr/>
          <p:nvPr/>
        </p:nvGrpSpPr>
        <p:grpSpPr>
          <a:xfrm>
            <a:off x="4213782" y="1989056"/>
            <a:ext cx="6787300" cy="4232635"/>
            <a:chOff x="4213782" y="1989056"/>
            <a:chExt cx="6787300" cy="4232635"/>
          </a:xfrm>
        </p:grpSpPr>
        <p:sp>
          <p:nvSpPr>
            <p:cNvPr id="4" name="円/楕円 3"/>
            <p:cNvSpPr/>
            <p:nvPr/>
          </p:nvSpPr>
          <p:spPr>
            <a:xfrm>
              <a:off x="4213782" y="1989056"/>
              <a:ext cx="716437" cy="7070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円/楕円 4"/>
            <p:cNvSpPr/>
            <p:nvPr/>
          </p:nvSpPr>
          <p:spPr>
            <a:xfrm>
              <a:off x="4213782" y="3003982"/>
              <a:ext cx="716437" cy="7070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円/楕円 5"/>
            <p:cNvSpPr/>
            <p:nvPr/>
          </p:nvSpPr>
          <p:spPr>
            <a:xfrm>
              <a:off x="4213782" y="4018908"/>
              <a:ext cx="716437" cy="7070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円/楕円 6"/>
            <p:cNvSpPr/>
            <p:nvPr/>
          </p:nvSpPr>
          <p:spPr>
            <a:xfrm>
              <a:off x="4213782" y="5033834"/>
              <a:ext cx="716437" cy="7070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4515439" y="2073897"/>
              <a:ext cx="103696" cy="41477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6579906" y="2061365"/>
              <a:ext cx="37801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800" dirty="0" smtClean="0"/>
                <a:t>サマリーの英訳を追加</a:t>
              </a:r>
              <a:endParaRPr kumimoji="1" lang="ja-JP" altLang="en-US" sz="2800" dirty="0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5071619" y="3095877"/>
              <a:ext cx="58351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800" dirty="0" smtClean="0"/>
                <a:t>自己紹介の記入欄を作成</a:t>
              </a:r>
              <a:endParaRPr kumimoji="1" lang="ja-JP" altLang="en-US" sz="2800" dirty="0"/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5071620" y="4110803"/>
              <a:ext cx="5929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800" smtClean="0"/>
                <a:t>自己紹介ページの英語版を作成開始</a:t>
              </a:r>
              <a:endParaRPr kumimoji="1" lang="ja-JP" altLang="en-US" sz="2800" dirty="0"/>
            </a:p>
          </p:txBody>
        </p:sp>
        <p:sp>
          <p:nvSpPr>
            <p:cNvPr id="12" name="角丸四角形 11"/>
            <p:cNvSpPr/>
            <p:nvPr/>
          </p:nvSpPr>
          <p:spPr>
            <a:xfrm>
              <a:off x="5071619" y="2089487"/>
              <a:ext cx="1366887" cy="507025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b="1" dirty="0" smtClean="0">
                  <a:solidFill>
                    <a:schemeClr val="bg1"/>
                  </a:solidFill>
                </a:rPr>
                <a:t>practical1</a:t>
              </a:r>
              <a:endParaRPr kumimoji="1" lang="ja-JP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角丸四角形 12"/>
            <p:cNvSpPr/>
            <p:nvPr/>
          </p:nvSpPr>
          <p:spPr>
            <a:xfrm>
              <a:off x="5071619" y="5131636"/>
              <a:ext cx="1366887" cy="507025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b="1" dirty="0" smtClean="0">
                  <a:solidFill>
                    <a:schemeClr val="bg1"/>
                  </a:solidFill>
                </a:rPr>
                <a:t>master</a:t>
              </a:r>
              <a:endParaRPr kumimoji="1" lang="ja-JP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テキスト ボックス 13"/>
          <p:cNvSpPr txBox="1"/>
          <p:nvPr/>
        </p:nvSpPr>
        <p:spPr>
          <a:xfrm>
            <a:off x="645736" y="2089487"/>
            <a:ext cx="2960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dirty="0" smtClean="0"/>
              <a:t>目標の状態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8279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659958" y="1231640"/>
            <a:ext cx="10693842" cy="499187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514350" lvl="0" indent="-514350"/>
            <a:r>
              <a:rPr lang="en-US" altLang="ja-JP" sz="3200" b="1" dirty="0"/>
              <a:t>Git</a:t>
            </a:r>
            <a:r>
              <a:rPr lang="ja-JP" altLang="en-US" sz="3200" dirty="0"/>
              <a:t>（</a:t>
            </a:r>
            <a:r>
              <a:rPr lang="ja-JP" altLang="en-US" sz="3200" dirty="0" smtClean="0"/>
              <a:t>ギット）</a:t>
            </a:r>
            <a:r>
              <a:rPr lang="ja-JP" altLang="en-US" sz="3200" dirty="0"/>
              <a:t>は、</a:t>
            </a:r>
            <a:r>
              <a:rPr lang="ja-JP" altLang="en-US" sz="3200" dirty="0">
                <a:hlinkClick r:id="rId2" tooltip="プログラム (コンピュータ)"/>
              </a:rPr>
              <a:t>プログラム</a:t>
            </a:r>
            <a:r>
              <a:rPr lang="ja-JP" altLang="en-US" sz="3200" dirty="0"/>
              <a:t>の</a:t>
            </a:r>
            <a:r>
              <a:rPr lang="ja-JP" altLang="en-US" sz="3200" dirty="0">
                <a:hlinkClick r:id="rId3" tooltip="ソースコード"/>
              </a:rPr>
              <a:t>ソースコード</a:t>
            </a:r>
            <a:r>
              <a:rPr lang="ja-JP" altLang="en-US" sz="3200" dirty="0"/>
              <a:t>などの変更履歴を記録・追跡するための</a:t>
            </a:r>
            <a:r>
              <a:rPr lang="ja-JP" altLang="en-US" sz="3200" dirty="0" smtClean="0"/>
              <a:t>分散型バージョン</a:t>
            </a:r>
            <a:r>
              <a:rPr lang="ja-JP" altLang="en-US" sz="3200" dirty="0" smtClean="0">
                <a:hlinkClick r:id="rId4" tooltip="バージョン管理システム"/>
              </a:rPr>
              <a:t>管理</a:t>
            </a:r>
            <a:r>
              <a:rPr lang="ja-JP" altLang="en-US" sz="3200" dirty="0">
                <a:hlinkClick r:id="rId4" tooltip="バージョン管理システム"/>
              </a:rPr>
              <a:t>システム</a:t>
            </a:r>
            <a:r>
              <a:rPr lang="ja-JP" altLang="en-US" sz="3200" dirty="0"/>
              <a:t>で</a:t>
            </a:r>
            <a:r>
              <a:rPr lang="ja-JP" altLang="en-US" sz="3200" dirty="0" smtClean="0"/>
              <a:t>ある。</a:t>
            </a:r>
            <a:r>
              <a:rPr lang="en-US" altLang="ja-JP" sz="3200" dirty="0" smtClean="0"/>
              <a:t>(Wikipedia</a:t>
            </a:r>
            <a:r>
              <a:rPr lang="ja-JP" altLang="en-US" sz="3200" dirty="0" smtClean="0"/>
              <a:t>より</a:t>
            </a:r>
            <a:r>
              <a:rPr lang="en-US" altLang="ja-JP" sz="3200" dirty="0" smtClean="0"/>
              <a:t>)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dirty="0" smtClean="0"/>
              <a:t>Git</a:t>
            </a:r>
            <a:r>
              <a:rPr lang="ja-JP" altLang="en-US" sz="4800" dirty="0" smtClean="0"/>
              <a:t>とは</a:t>
            </a:r>
            <a:endParaRPr kumimoji="1" lang="ja-JP" altLang="en-US" sz="3200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605" y="2992405"/>
            <a:ext cx="63500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7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593119" y="1022933"/>
            <a:ext cx="10162095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sz="2800" dirty="0" err="1" smtClean="0">
                <a:latin typeface="Ricty Diminished" charset="0"/>
                <a:ea typeface="Ricty Diminished" charset="0"/>
                <a:cs typeface="Ricty Diminished" charset="0"/>
              </a:rPr>
              <a:t>SourceTree</a:t>
            </a:r>
            <a:r>
              <a:rPr lang="en-US" altLang="ja-JP" sz="2800" dirty="0" smtClean="0">
                <a:latin typeface="Ricty Diminished" charset="0"/>
                <a:ea typeface="Ricty Diminished" charset="0"/>
                <a:cs typeface="Ricty Diminished" charset="0"/>
              </a:rPr>
              <a:t> </a:t>
            </a:r>
            <a:r>
              <a:rPr lang="ja-JP" altLang="en-US" sz="2800" dirty="0" smtClean="0">
                <a:latin typeface="+mn-ea"/>
                <a:cs typeface="Ricty Diminished" charset="0"/>
              </a:rPr>
              <a:t>の「</a:t>
            </a:r>
            <a:r>
              <a:rPr lang="en-US" altLang="ja-JP" sz="2800" dirty="0" smtClean="0">
                <a:latin typeface="+mn-ea"/>
                <a:cs typeface="Ricty Diminished" charset="0"/>
              </a:rPr>
              <a:t>xxx</a:t>
            </a:r>
            <a:r>
              <a:rPr lang="ja-JP" altLang="en-US" sz="2800" dirty="0" smtClean="0">
                <a:latin typeface="+mn-ea"/>
                <a:cs typeface="Ricty Diminished" charset="0"/>
              </a:rPr>
              <a:t>の子を対話的にリベース」でできること</a:t>
            </a:r>
            <a:endParaRPr lang="en-US" altLang="ja-JP" sz="2800" dirty="0" smtClean="0">
              <a:latin typeface="+mn-ea"/>
              <a:cs typeface="Ricty Diminished" charset="0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2400" dirty="0" smtClean="0">
                <a:latin typeface="+mn-ea"/>
                <a:cs typeface="Ricty Diminished" charset="0"/>
              </a:rPr>
              <a:t>CommitMessage</a:t>
            </a:r>
            <a:r>
              <a:rPr lang="ja-JP" altLang="en-US" sz="2400" dirty="0" smtClean="0">
                <a:latin typeface="+mn-ea"/>
                <a:cs typeface="Ricty Diminished" charset="0"/>
              </a:rPr>
              <a:t>を変更する</a:t>
            </a:r>
            <a:endParaRPr lang="en-US" altLang="ja-JP" sz="2400" dirty="0" smtClean="0">
              <a:latin typeface="+mn-ea"/>
              <a:cs typeface="Ricty Diminished" charset="0"/>
            </a:endParaRPr>
          </a:p>
          <a:p>
            <a:pPr marL="914400" lvl="1" indent="-457200">
              <a:lnSpc>
                <a:spcPct val="150000"/>
              </a:lnSpc>
              <a:buFont typeface="Arial" charset="0"/>
              <a:buChar char="•"/>
            </a:pPr>
            <a:r>
              <a:rPr lang="ja-JP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Ricty Diminished" charset="0"/>
              </a:rPr>
              <a:t>「メッセージを編集」</a:t>
            </a:r>
            <a:endParaRPr lang="en-US" altLang="ja-JP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Ricty Diminished" charset="0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ja-JP" altLang="en-US" sz="2400" dirty="0" smtClean="0">
                <a:latin typeface="+mn-ea"/>
                <a:cs typeface="Ricty Diminished" charset="0"/>
              </a:rPr>
              <a:t>複数の</a:t>
            </a:r>
            <a:r>
              <a:rPr lang="en-US" altLang="ja-JP" sz="2400" dirty="0" smtClean="0">
                <a:latin typeface="+mn-ea"/>
                <a:cs typeface="Ricty Diminished" charset="0"/>
              </a:rPr>
              <a:t>Commit</a:t>
            </a:r>
            <a:r>
              <a:rPr lang="ja-JP" altLang="en-US" sz="2400" dirty="0" smtClean="0">
                <a:latin typeface="+mn-ea"/>
                <a:cs typeface="Ricty Diminished" charset="0"/>
              </a:rPr>
              <a:t>を</a:t>
            </a:r>
            <a:r>
              <a:rPr lang="en-US" altLang="ja-JP" sz="2400" dirty="0" smtClean="0">
                <a:latin typeface="+mn-ea"/>
                <a:cs typeface="Ricty Diminished" charset="0"/>
              </a:rPr>
              <a:t>1</a:t>
            </a:r>
            <a:r>
              <a:rPr lang="ja-JP" altLang="en-US" sz="2400" dirty="0" smtClean="0">
                <a:latin typeface="+mn-ea"/>
                <a:cs typeface="Ricty Diminished" charset="0"/>
              </a:rPr>
              <a:t>つの</a:t>
            </a:r>
            <a:r>
              <a:rPr lang="en-US" altLang="ja-JP" sz="2400" dirty="0" smtClean="0">
                <a:latin typeface="+mn-ea"/>
                <a:cs typeface="Ricty Diminished" charset="0"/>
              </a:rPr>
              <a:t>Commit</a:t>
            </a:r>
            <a:r>
              <a:rPr lang="ja-JP" altLang="en-US" sz="2400" dirty="0" smtClean="0">
                <a:latin typeface="+mn-ea"/>
                <a:cs typeface="Ricty Diminished" charset="0"/>
              </a:rPr>
              <a:t>にまとめる</a:t>
            </a:r>
            <a:endParaRPr lang="en-US" altLang="ja-JP" sz="2400" dirty="0" smtClean="0">
              <a:latin typeface="+mn-ea"/>
              <a:cs typeface="Ricty Diminished" charset="0"/>
            </a:endParaRPr>
          </a:p>
          <a:p>
            <a:pPr marL="914400" lvl="1" indent="-457200">
              <a:lnSpc>
                <a:spcPct val="150000"/>
              </a:lnSpc>
              <a:buFont typeface="Arial" charset="0"/>
              <a:buChar char="•"/>
            </a:pPr>
            <a:r>
              <a:rPr lang="ja-JP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Ricty Diminished" charset="0"/>
              </a:rPr>
              <a:t>「過去を含めて</a:t>
            </a:r>
            <a:r>
              <a:rPr lang="en-US" altLang="ja-JP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Ricty Diminished" charset="0"/>
              </a:rPr>
              <a:t>Squash</a:t>
            </a:r>
            <a:r>
              <a:rPr lang="ja-JP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Ricty Diminished" charset="0"/>
              </a:rPr>
              <a:t>する」</a:t>
            </a:r>
            <a:endParaRPr lang="en-US" altLang="ja-JP" sz="2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Ricty Diminished" charset="0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2400" dirty="0" smtClean="0">
                <a:latin typeface="+mn-ea"/>
                <a:cs typeface="Ricty Diminished" charset="0"/>
              </a:rPr>
              <a:t>Commit</a:t>
            </a:r>
            <a:r>
              <a:rPr lang="ja-JP" altLang="en-US" sz="2400" dirty="0" smtClean="0">
                <a:latin typeface="+mn-ea"/>
                <a:cs typeface="Ricty Diminished" charset="0"/>
              </a:rPr>
              <a:t>をなかったことにする</a:t>
            </a:r>
            <a:endParaRPr lang="en-US" altLang="ja-JP" sz="2400" dirty="0" smtClean="0">
              <a:latin typeface="+mn-ea"/>
              <a:cs typeface="Ricty Diminished" charset="0"/>
            </a:endParaRPr>
          </a:p>
          <a:p>
            <a:pPr marL="800100" lvl="1" indent="-342900">
              <a:lnSpc>
                <a:spcPct val="150000"/>
              </a:lnSpc>
              <a:buFont typeface="Arial" charset="0"/>
              <a:buChar char="•"/>
            </a:pPr>
            <a:r>
              <a:rPr lang="ja-JP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Ricty Diminished" charset="0"/>
              </a:rPr>
              <a:t>「削除」</a:t>
            </a:r>
            <a:endParaRPr lang="en-US" altLang="ja-JP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Ricty Diminished" charset="0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2400" dirty="0" smtClean="0">
                <a:latin typeface="+mn-ea"/>
                <a:cs typeface="Ricty Diminished" charset="0"/>
              </a:rPr>
              <a:t>Commit</a:t>
            </a:r>
            <a:r>
              <a:rPr lang="ja-JP" altLang="en-US" sz="2400" dirty="0" smtClean="0">
                <a:latin typeface="+mn-ea"/>
                <a:cs typeface="Ricty Diminished" charset="0"/>
              </a:rPr>
              <a:t>の順序を入れ替える</a:t>
            </a:r>
            <a:endParaRPr lang="en-US" altLang="ja-JP" sz="2400" dirty="0" smtClean="0">
              <a:latin typeface="+mn-ea"/>
              <a:cs typeface="Ricty Diminished" charset="0"/>
            </a:endParaRPr>
          </a:p>
          <a:p>
            <a:pPr marL="914400" lvl="1" indent="-457200">
              <a:lnSpc>
                <a:spcPct val="150000"/>
              </a:lnSpc>
              <a:buFont typeface="Arial" charset="0"/>
              <a:buChar char="•"/>
            </a:pPr>
            <a:r>
              <a:rPr lang="ja-JP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Ricty Diminished" charset="0"/>
              </a:rPr>
              <a:t>「▲」と「▼</a:t>
            </a:r>
            <a:r>
              <a:rPr lang="ja-JP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Ricty Diminished" charset="0"/>
              </a:rPr>
              <a:t>」</a:t>
            </a:r>
            <a:endParaRPr lang="en-US" altLang="ja-JP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Ricty Diminished" charset="0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2400" dirty="0" smtClean="0">
                <a:latin typeface="+mn-ea"/>
                <a:cs typeface="Ricty Diminished" charset="0"/>
              </a:rPr>
              <a:t>Commit</a:t>
            </a:r>
            <a:r>
              <a:rPr lang="ja-JP" altLang="en-US" sz="2400" dirty="0" smtClean="0">
                <a:latin typeface="+mn-ea"/>
                <a:cs typeface="Ricty Diminished" charset="0"/>
              </a:rPr>
              <a:t>を書き換える</a:t>
            </a:r>
            <a:endParaRPr lang="en-US" altLang="ja-JP" sz="2400" dirty="0" smtClean="0">
              <a:latin typeface="+mn-ea"/>
              <a:cs typeface="Ricty Diminished" charset="0"/>
            </a:endParaRPr>
          </a:p>
          <a:p>
            <a:pPr lvl="2" indent="-457200">
              <a:lnSpc>
                <a:spcPct val="150000"/>
              </a:lnSpc>
              <a:buFont typeface="Arial" charset="0"/>
              <a:buChar char="•"/>
            </a:pPr>
            <a:r>
              <a:rPr lang="ja-JP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Ricty Diminished" charset="0"/>
              </a:rPr>
              <a:t>「</a:t>
            </a:r>
            <a:r>
              <a:rPr lang="en-US" altLang="ja-JP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Ricty Diminished" charset="0"/>
              </a:rPr>
              <a:t>Commit</a:t>
            </a:r>
            <a:r>
              <a:rPr lang="ja-JP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Ricty Diminished" charset="0"/>
              </a:rPr>
              <a:t>を修正しますか？」</a:t>
            </a:r>
            <a:endParaRPr lang="en-US" altLang="ja-JP" sz="2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Ricty Diminished" charset="0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31006" y="289248"/>
            <a:ext cx="11960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 smtClean="0"/>
              <a:t>事例</a:t>
            </a:r>
            <a:r>
              <a:rPr kumimoji="1" lang="en-US" altLang="ja-JP" sz="4800" dirty="0" smtClean="0"/>
              <a:t>1: </a:t>
            </a:r>
            <a:r>
              <a:rPr lang="ja-JP" altLang="en-US" sz="4800" dirty="0" smtClean="0"/>
              <a:t>汚いコミットを改ざんする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1336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584462" y="1404593"/>
            <a:ext cx="1120847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sz="2800" dirty="0" smtClean="0">
                <a:latin typeface="Ricty Diminished" charset="0"/>
                <a:ea typeface="Ricty Diminished" charset="0"/>
                <a:cs typeface="Ricty Diminished" charset="0"/>
              </a:rPr>
              <a:t>Prc2</a:t>
            </a:r>
            <a:r>
              <a:rPr lang="ja-JP" altLang="en-US" sz="2800" dirty="0" smtClean="0">
                <a:latin typeface="+mn-ea"/>
                <a:cs typeface="Ricty Diminished" charset="0"/>
              </a:rPr>
              <a:t>では</a:t>
            </a:r>
            <a:r>
              <a:rPr lang="en-US" altLang="ja-JP" sz="2800" dirty="0" smtClean="0">
                <a:latin typeface="+mn-ea"/>
                <a:cs typeface="Ricty Diminished" charset="0"/>
              </a:rPr>
              <a:t>MixChannel</a:t>
            </a:r>
            <a:r>
              <a:rPr lang="ja-JP" altLang="en-US" sz="2800" dirty="0" smtClean="0">
                <a:latin typeface="+mn-ea"/>
                <a:cs typeface="Ricty Diminished" charset="0"/>
              </a:rPr>
              <a:t>の</a:t>
            </a:r>
            <a:r>
              <a:rPr lang="en-US" altLang="ja-JP" sz="2800" dirty="0" smtClean="0">
                <a:latin typeface="+mn-ea"/>
                <a:cs typeface="Ricty Diminished" charset="0"/>
              </a:rPr>
              <a:t>Web</a:t>
            </a:r>
            <a:r>
              <a:rPr lang="ja-JP" altLang="en-US" sz="2800" dirty="0" smtClean="0">
                <a:latin typeface="+mn-ea"/>
                <a:cs typeface="Ricty Diminished" charset="0"/>
              </a:rPr>
              <a:t>用ページを管理している。</a:t>
            </a:r>
            <a:endParaRPr lang="en-US" altLang="ja-JP" sz="2800" dirty="0" smtClean="0">
              <a:latin typeface="+mn-ea"/>
              <a:cs typeface="Ricty Diminished" charset="0"/>
            </a:endParaRPr>
          </a:p>
          <a:p>
            <a:pPr>
              <a:lnSpc>
                <a:spcPct val="150000"/>
              </a:lnSpc>
            </a:pPr>
            <a:r>
              <a:rPr lang="ja-JP" altLang="en-US" sz="2800" dirty="0" smtClean="0">
                <a:latin typeface="+mn-ea"/>
                <a:cs typeface="Ricty Diminished" charset="0"/>
              </a:rPr>
              <a:t>クリスマスも終りが近づいてきたので、クリスマス番ロゴを取り下げて通常のロゴに変更したい。</a:t>
            </a:r>
            <a:endParaRPr lang="en-US" altLang="ja-JP" sz="2800" dirty="0" smtClean="0">
              <a:latin typeface="+mn-ea"/>
              <a:cs typeface="Ricty Diminished" charset="0"/>
            </a:endParaRPr>
          </a:p>
          <a:p>
            <a:pPr>
              <a:lnSpc>
                <a:spcPct val="150000"/>
              </a:lnSpc>
            </a:pPr>
            <a:r>
              <a:rPr lang="ja-JP" altLang="en-US" sz="2800" dirty="0" smtClean="0">
                <a:latin typeface="+mn-ea"/>
                <a:cs typeface="Ricty Diminished" charset="0"/>
              </a:rPr>
              <a:t>画像差し替えるだけでしょ？と楽観視していたら、どこを探しても画像ファイルが見つからない</a:t>
            </a:r>
            <a:r>
              <a:rPr lang="mr-IN" altLang="ja-JP" sz="2800" dirty="0" smtClean="0">
                <a:latin typeface="+mn-ea"/>
                <a:cs typeface="Ricty Diminished" charset="0"/>
              </a:rPr>
              <a:t>…</a:t>
            </a:r>
            <a:r>
              <a:rPr lang="ja-JP" altLang="en-US" sz="2800" dirty="0" smtClean="0">
                <a:latin typeface="+mn-ea"/>
                <a:cs typeface="Ricty Diminished" charset="0"/>
              </a:rPr>
              <a:t>誰か助けて</a:t>
            </a:r>
            <a:endParaRPr lang="en-US" altLang="ja-JP" sz="2800" dirty="0" smtClean="0">
              <a:latin typeface="+mn-ea"/>
              <a:cs typeface="Ricty Diminished" charset="0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942" y="5146118"/>
            <a:ext cx="3886200" cy="9398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62" y="5146118"/>
            <a:ext cx="4319386" cy="966762"/>
          </a:xfrm>
          <a:prstGeom prst="rect">
            <a:avLst/>
          </a:prstGeom>
        </p:spPr>
      </p:pic>
      <p:sp>
        <p:nvSpPr>
          <p:cNvPr id="8" name="右矢印 7"/>
          <p:cNvSpPr/>
          <p:nvPr/>
        </p:nvSpPr>
        <p:spPr>
          <a:xfrm>
            <a:off x="5297864" y="5316718"/>
            <a:ext cx="1036948" cy="66930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 smtClean="0"/>
              <a:t>事例</a:t>
            </a:r>
            <a:r>
              <a:rPr lang="en-US" altLang="ja-JP" sz="4800" dirty="0"/>
              <a:t>2</a:t>
            </a:r>
            <a:r>
              <a:rPr kumimoji="1" lang="en-US" altLang="ja-JP" sz="4800" dirty="0" smtClean="0"/>
              <a:t>: </a:t>
            </a:r>
            <a:r>
              <a:rPr lang="ja-JP" altLang="en-US" sz="4800" dirty="0" smtClean="0"/>
              <a:t>過去のファイルを復元する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530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231006" y="289248"/>
            <a:ext cx="11960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dirty="0" smtClean="0"/>
              <a:t>revert</a:t>
            </a:r>
            <a:r>
              <a:rPr lang="ja-JP" altLang="en-US" sz="4800" dirty="0" smtClean="0"/>
              <a:t>と</a:t>
            </a:r>
            <a:r>
              <a:rPr lang="en-US" altLang="ja-JP" sz="4800" dirty="0" smtClean="0"/>
              <a:t>rebase</a:t>
            </a:r>
            <a:r>
              <a:rPr lang="ja-JP" altLang="en-US" sz="4800" dirty="0" smtClean="0"/>
              <a:t>の違いについて</a:t>
            </a:r>
            <a:endParaRPr kumimoji="1" lang="ja-JP" altLang="en-US" sz="48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18475" y="1225689"/>
            <a:ext cx="112084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2800" dirty="0" smtClean="0">
                <a:latin typeface="+mn-ea"/>
                <a:cs typeface="Ricty Diminished" charset="0"/>
              </a:rPr>
              <a:t>revert</a:t>
            </a:r>
          </a:p>
          <a:p>
            <a:pPr marL="914400" lvl="1" indent="-457200">
              <a:lnSpc>
                <a:spcPct val="150000"/>
              </a:lnSpc>
              <a:buFont typeface="Arial" charset="0"/>
              <a:buChar char="•"/>
            </a:pPr>
            <a:r>
              <a:rPr lang="ja-JP" altLang="en-US" sz="2400" dirty="0" smtClean="0">
                <a:solidFill>
                  <a:schemeClr val="bg2">
                    <a:lumMod val="50000"/>
                  </a:schemeClr>
                </a:solidFill>
                <a:latin typeface="+mn-ea"/>
                <a:cs typeface="Ricty Diminished" charset="0"/>
              </a:rPr>
              <a:t>指定のコミットの逆編集を新規にコミットする</a:t>
            </a:r>
            <a:endParaRPr lang="en-US" altLang="ja-JP" sz="2400" dirty="0" smtClean="0">
              <a:solidFill>
                <a:schemeClr val="bg2">
                  <a:lumMod val="50000"/>
                </a:schemeClr>
              </a:solidFill>
              <a:latin typeface="+mn-ea"/>
              <a:cs typeface="Ricty Diminished" charset="0"/>
            </a:endParaRPr>
          </a:p>
          <a:p>
            <a:pPr marL="914400" lvl="1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2400" dirty="0">
                <a:solidFill>
                  <a:schemeClr val="bg2">
                    <a:lumMod val="50000"/>
                  </a:schemeClr>
                </a:solidFill>
                <a:latin typeface="+mn-ea"/>
                <a:cs typeface="Ricty Diminished" charset="0"/>
              </a:rPr>
              <a:t>e</a:t>
            </a:r>
            <a:r>
              <a:rPr lang="en-US" altLang="ja-JP" sz="2400" dirty="0" smtClean="0">
                <a:solidFill>
                  <a:schemeClr val="bg2">
                    <a:lumMod val="50000"/>
                  </a:schemeClr>
                </a:solidFill>
                <a:latin typeface="+mn-ea"/>
                <a:cs typeface="Ricty Diminished" charset="0"/>
              </a:rPr>
              <a:t>.g. </a:t>
            </a:r>
            <a:r>
              <a:rPr lang="ja-JP" altLang="en-US" sz="2400" dirty="0" smtClean="0">
                <a:solidFill>
                  <a:schemeClr val="bg2">
                    <a:lumMod val="50000"/>
                  </a:schemeClr>
                </a:solidFill>
                <a:latin typeface="HGMaruGothicMPRO" charset="-128"/>
                <a:ea typeface="HGMaruGothicMPRO" charset="-128"/>
                <a:cs typeface="HGMaruGothicMPRO" charset="-128"/>
              </a:rPr>
              <a:t>この前の期末テストやばかったからめっちゃ勉強したわ</a:t>
            </a:r>
            <a:r>
              <a:rPr lang="en-US" altLang="ja-JP" sz="2400" dirty="0" smtClean="0">
                <a:solidFill>
                  <a:schemeClr val="bg2">
                    <a:lumMod val="50000"/>
                  </a:schemeClr>
                </a:solidFill>
                <a:latin typeface="HGMaruGothicMPRO" charset="-128"/>
                <a:ea typeface="HGMaruGothicMPRO" charset="-128"/>
                <a:cs typeface="HGMaruGothicMPRO" charset="-128"/>
              </a:rPr>
              <a:t>〜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2800" dirty="0">
                <a:latin typeface="+mn-ea"/>
                <a:cs typeface="Ricty Diminished" charset="0"/>
              </a:rPr>
              <a:t>r</a:t>
            </a:r>
            <a:r>
              <a:rPr lang="en-US" altLang="ja-JP" sz="2800" dirty="0" smtClean="0">
                <a:latin typeface="+mn-ea"/>
                <a:cs typeface="Ricty Diminished" charset="0"/>
              </a:rPr>
              <a:t>ebase</a:t>
            </a:r>
          </a:p>
          <a:p>
            <a:pPr marL="914400" lvl="1" indent="-457200">
              <a:lnSpc>
                <a:spcPct val="150000"/>
              </a:lnSpc>
              <a:buFont typeface="Arial" charset="0"/>
              <a:buChar char="•"/>
            </a:pPr>
            <a:r>
              <a:rPr lang="ja-JP" altLang="en-US" sz="2400" dirty="0" smtClean="0">
                <a:solidFill>
                  <a:schemeClr val="bg2">
                    <a:lumMod val="50000"/>
                  </a:schemeClr>
                </a:solidFill>
                <a:latin typeface="+mn-ea"/>
                <a:cs typeface="Ricty Diminished" charset="0"/>
              </a:rPr>
              <a:t>指定のコミットまでタイムリープして修正してくる</a:t>
            </a:r>
            <a:endParaRPr lang="en-US" altLang="ja-JP" sz="2400" dirty="0" smtClean="0">
              <a:solidFill>
                <a:schemeClr val="bg2">
                  <a:lumMod val="50000"/>
                </a:schemeClr>
              </a:solidFill>
              <a:latin typeface="+mn-ea"/>
              <a:cs typeface="Ricty Diminished" charset="0"/>
            </a:endParaRPr>
          </a:p>
          <a:p>
            <a:pPr marL="914400" lvl="1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2400" dirty="0">
                <a:solidFill>
                  <a:schemeClr val="bg2">
                    <a:lumMod val="50000"/>
                  </a:schemeClr>
                </a:solidFill>
                <a:latin typeface="+mn-ea"/>
                <a:cs typeface="Ricty Diminished" charset="0"/>
              </a:rPr>
              <a:t>e</a:t>
            </a:r>
            <a:r>
              <a:rPr lang="en-US" altLang="ja-JP" sz="2400" dirty="0" smtClean="0">
                <a:solidFill>
                  <a:schemeClr val="bg2">
                    <a:lumMod val="50000"/>
                  </a:schemeClr>
                </a:solidFill>
                <a:latin typeface="+mn-ea"/>
                <a:cs typeface="Ricty Diminished" charset="0"/>
              </a:rPr>
              <a:t>.g. </a:t>
            </a:r>
            <a:r>
              <a:rPr lang="ja-JP" altLang="en-US" sz="2400" dirty="0" smtClean="0">
                <a:solidFill>
                  <a:schemeClr val="bg2">
                    <a:lumMod val="50000"/>
                  </a:schemeClr>
                </a:solidFill>
                <a:latin typeface="HGMaruGothicMPRO" charset="-128"/>
                <a:ea typeface="HGMaruGothicMPRO" charset="-128"/>
                <a:cs typeface="HGMaruGothicMPRO" charset="-128"/>
              </a:rPr>
              <a:t>のびた</a:t>
            </a:r>
            <a:r>
              <a:rPr lang="en-US" altLang="ja-JP" sz="2400" dirty="0" smtClean="0">
                <a:solidFill>
                  <a:schemeClr val="bg2">
                    <a:lumMod val="50000"/>
                  </a:schemeClr>
                </a:solidFill>
                <a:latin typeface="HGMaruGothicMPRO" charset="-128"/>
                <a:ea typeface="HGMaruGothicMPRO" charset="-128"/>
                <a:cs typeface="HGMaruGothicMPRO" charset="-128"/>
              </a:rPr>
              <a:t>: </a:t>
            </a:r>
            <a:r>
              <a:rPr lang="ja-JP" altLang="en-US" sz="2400" dirty="0" smtClean="0">
                <a:solidFill>
                  <a:schemeClr val="bg2">
                    <a:lumMod val="50000"/>
                  </a:schemeClr>
                </a:solidFill>
                <a:latin typeface="HGMaruGothicMPRO" charset="-128"/>
                <a:ea typeface="HGMaruGothicMPRO" charset="-128"/>
                <a:cs typeface="HGMaruGothicMPRO" charset="-128"/>
              </a:rPr>
              <a:t>テストやばい　</a:t>
            </a:r>
            <a:endParaRPr lang="en-US" altLang="ja-JP" sz="2400" dirty="0" smtClean="0">
              <a:solidFill>
                <a:schemeClr val="bg2">
                  <a:lumMod val="50000"/>
                </a:schemeClr>
              </a:solidFill>
              <a:latin typeface="HGMaruGothicMPRO" charset="-128"/>
              <a:ea typeface="HGMaruGothicMPRO" charset="-128"/>
              <a:cs typeface="HGMaruGothicMPRO" charset="-128"/>
            </a:endParaRPr>
          </a:p>
          <a:p>
            <a:pPr marL="914400" lvl="1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2400" dirty="0">
                <a:solidFill>
                  <a:schemeClr val="bg2">
                    <a:lumMod val="50000"/>
                  </a:schemeClr>
                </a:solidFill>
                <a:latin typeface="HGMaruGothicMPRO" charset="-128"/>
                <a:ea typeface="HGMaruGothicMPRO" charset="-128"/>
                <a:cs typeface="HGMaruGothicMPRO" charset="-128"/>
              </a:rPr>
              <a:t> </a:t>
            </a:r>
            <a:r>
              <a:rPr lang="en-US" altLang="ja-JP" sz="2400" dirty="0" smtClean="0">
                <a:solidFill>
                  <a:schemeClr val="bg2">
                    <a:lumMod val="50000"/>
                  </a:schemeClr>
                </a:solidFill>
                <a:latin typeface="HGMaruGothicMPRO" charset="-128"/>
                <a:ea typeface="HGMaruGothicMPRO" charset="-128"/>
                <a:cs typeface="HGMaruGothicMPRO" charset="-128"/>
              </a:rPr>
              <a:t>    </a:t>
            </a:r>
            <a:r>
              <a:rPr lang="ja-JP" altLang="en-US" sz="2400" dirty="0" smtClean="0">
                <a:solidFill>
                  <a:schemeClr val="bg2">
                    <a:lumMod val="50000"/>
                  </a:schemeClr>
                </a:solidFill>
                <a:latin typeface="HGMaruGothicMPRO" charset="-128"/>
                <a:ea typeface="HGMaruGothicMPRO" charset="-128"/>
                <a:cs typeface="HGMaruGothicMPRO" charset="-128"/>
              </a:rPr>
              <a:t>ドラえもん</a:t>
            </a:r>
            <a:r>
              <a:rPr lang="en-US" altLang="ja-JP" sz="2400" dirty="0" smtClean="0">
                <a:solidFill>
                  <a:schemeClr val="bg2">
                    <a:lumMod val="50000"/>
                  </a:schemeClr>
                </a:solidFill>
                <a:latin typeface="HGMaruGothicMPRO" charset="-128"/>
                <a:ea typeface="HGMaruGothicMPRO" charset="-128"/>
                <a:cs typeface="HGMaruGothicMPRO" charset="-128"/>
              </a:rPr>
              <a:t>: </a:t>
            </a:r>
            <a:r>
              <a:rPr lang="ja-JP" altLang="en-US" sz="2400" dirty="0" smtClean="0">
                <a:solidFill>
                  <a:schemeClr val="bg2">
                    <a:lumMod val="50000"/>
                  </a:schemeClr>
                </a:solidFill>
                <a:latin typeface="HGMaruGothicMPRO" charset="-128"/>
                <a:ea typeface="HGMaruGothicMPRO" charset="-128"/>
                <a:cs typeface="HGMaruGothicMPRO" charset="-128"/>
              </a:rPr>
              <a:t>つ</a:t>
            </a:r>
            <a:r>
              <a:rPr lang="en-US" altLang="ja-JP" sz="2400" dirty="0" smtClean="0">
                <a:solidFill>
                  <a:schemeClr val="bg2">
                    <a:lumMod val="50000"/>
                  </a:schemeClr>
                </a:solidFill>
                <a:latin typeface="HGMaruGothicMPRO" charset="-128"/>
                <a:ea typeface="HGMaruGothicMPRO" charset="-128"/>
                <a:cs typeface="HGMaruGothicMPRO" charset="-128"/>
              </a:rPr>
              <a:t> </a:t>
            </a:r>
            <a:r>
              <a:rPr lang="ja-JP" altLang="en-US" sz="2400" dirty="0" smtClean="0">
                <a:solidFill>
                  <a:schemeClr val="bg2">
                    <a:lumMod val="50000"/>
                  </a:schemeClr>
                </a:solidFill>
                <a:latin typeface="HGMaruGothicMPRO" charset="-128"/>
                <a:ea typeface="HGMaruGothicMPRO" charset="-128"/>
                <a:cs typeface="HGMaruGothicMPRO" charset="-128"/>
              </a:rPr>
              <a:t>タイムマシン</a:t>
            </a:r>
            <a:endParaRPr lang="en-US" altLang="ja-JP" sz="2800" dirty="0">
              <a:latin typeface="HGMaruGothicMPRO" charset="-128"/>
              <a:ea typeface="HGMaruGothicMPRO" charset="-128"/>
              <a:cs typeface="HGMaruGothicMPR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811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231006" y="289248"/>
            <a:ext cx="11960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dirty="0" smtClean="0"/>
              <a:t>revert</a:t>
            </a:r>
            <a:r>
              <a:rPr lang="ja-JP" altLang="en-US" sz="4800" dirty="0" smtClean="0"/>
              <a:t>と</a:t>
            </a:r>
            <a:r>
              <a:rPr lang="en-US" altLang="ja-JP" sz="4800" dirty="0" smtClean="0"/>
              <a:t>rebase</a:t>
            </a:r>
            <a:r>
              <a:rPr lang="ja-JP" altLang="en-US" sz="4800" dirty="0" smtClean="0"/>
              <a:t>の違いについて</a:t>
            </a:r>
            <a:endParaRPr kumimoji="1" lang="ja-JP" altLang="en-US" sz="4800" dirty="0"/>
          </a:p>
        </p:txBody>
      </p:sp>
      <p:grpSp>
        <p:nvGrpSpPr>
          <p:cNvPr id="5" name="図形グループ 4"/>
          <p:cNvGrpSpPr/>
          <p:nvPr/>
        </p:nvGrpSpPr>
        <p:grpSpPr>
          <a:xfrm>
            <a:off x="2863619" y="1690476"/>
            <a:ext cx="3742838" cy="4232635"/>
            <a:chOff x="2695668" y="1989056"/>
            <a:chExt cx="3742838" cy="4232635"/>
          </a:xfrm>
        </p:grpSpPr>
        <p:sp>
          <p:nvSpPr>
            <p:cNvPr id="6" name="円/楕円 5"/>
            <p:cNvSpPr/>
            <p:nvPr/>
          </p:nvSpPr>
          <p:spPr>
            <a:xfrm>
              <a:off x="4213782" y="1989056"/>
              <a:ext cx="716437" cy="7070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円/楕円 6"/>
            <p:cNvSpPr/>
            <p:nvPr/>
          </p:nvSpPr>
          <p:spPr>
            <a:xfrm>
              <a:off x="4213782" y="3003982"/>
              <a:ext cx="716437" cy="7070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円/楕円 7"/>
            <p:cNvSpPr/>
            <p:nvPr/>
          </p:nvSpPr>
          <p:spPr>
            <a:xfrm>
              <a:off x="4213782" y="4018908"/>
              <a:ext cx="716437" cy="7070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円/楕円 8"/>
            <p:cNvSpPr/>
            <p:nvPr/>
          </p:nvSpPr>
          <p:spPr>
            <a:xfrm>
              <a:off x="4213782" y="5033834"/>
              <a:ext cx="716437" cy="7070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4515439" y="2073897"/>
              <a:ext cx="103696" cy="41477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角丸四角形 13"/>
            <p:cNvSpPr/>
            <p:nvPr/>
          </p:nvSpPr>
          <p:spPr>
            <a:xfrm>
              <a:off x="5071619" y="2089487"/>
              <a:ext cx="1366887" cy="507025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b="1" dirty="0" smtClean="0">
                  <a:solidFill>
                    <a:schemeClr val="bg1"/>
                  </a:solidFill>
                </a:rPr>
                <a:t>practice1</a:t>
              </a:r>
              <a:endParaRPr kumimoji="1" lang="ja-JP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角丸四角形 14"/>
            <p:cNvSpPr/>
            <p:nvPr/>
          </p:nvSpPr>
          <p:spPr>
            <a:xfrm>
              <a:off x="2695668" y="5178350"/>
              <a:ext cx="1366887" cy="507025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b="1" dirty="0" smtClean="0">
                  <a:solidFill>
                    <a:schemeClr val="bg1"/>
                  </a:solidFill>
                </a:rPr>
                <a:t>xxx</a:t>
              </a:r>
              <a:endParaRPr kumimoji="1" lang="ja-JP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円/楕円 16"/>
          <p:cNvSpPr/>
          <p:nvPr/>
        </p:nvSpPr>
        <p:spPr>
          <a:xfrm>
            <a:off x="7025407" y="3735918"/>
            <a:ext cx="716437" cy="7070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 rot="4128765">
            <a:off x="6147356" y="3135576"/>
            <a:ext cx="139947" cy="28914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角丸四角形 18"/>
          <p:cNvSpPr/>
          <p:nvPr/>
        </p:nvSpPr>
        <p:spPr>
          <a:xfrm>
            <a:off x="7980193" y="3895859"/>
            <a:ext cx="1366887" cy="50702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solidFill>
                  <a:schemeClr val="bg1"/>
                </a:solidFill>
              </a:rPr>
              <a:t>practice1’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7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 smtClean="0"/>
              <a:t>事例</a:t>
            </a:r>
            <a:r>
              <a:rPr lang="en-US" altLang="ja-JP" sz="4800" dirty="0"/>
              <a:t>3</a:t>
            </a:r>
            <a:r>
              <a:rPr kumimoji="1" lang="en-US" altLang="ja-JP" sz="4800" dirty="0" smtClean="0"/>
              <a:t>: </a:t>
            </a:r>
            <a:r>
              <a:rPr lang="ja-JP" altLang="en-US" sz="4800" dirty="0" smtClean="0"/>
              <a:t>やばいファイルを削除する</a:t>
            </a:r>
            <a:endParaRPr kumimoji="1" lang="ja-JP" altLang="en-US" sz="48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584462" y="1404593"/>
            <a:ext cx="112084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sz="2800" dirty="0" smtClean="0">
                <a:latin typeface="Ricty Diminished" charset="0"/>
                <a:ea typeface="Ricty Diminished" charset="0"/>
                <a:cs typeface="Ricty Diminished" charset="0"/>
              </a:rPr>
              <a:t>Prc3</a:t>
            </a:r>
            <a:r>
              <a:rPr lang="ja-JP" altLang="en-US" sz="2800" dirty="0" smtClean="0">
                <a:latin typeface="+mn-ea"/>
                <a:cs typeface="Ricty Diminished" charset="0"/>
              </a:rPr>
              <a:t>から</a:t>
            </a:r>
            <a:r>
              <a:rPr kumimoji="1" lang="en-US" altLang="ja-JP" sz="2800" dirty="0" smtClean="0">
                <a:latin typeface="Ricty Diminished" charset="0"/>
                <a:ea typeface="Ricty Diminished" charset="0"/>
                <a:cs typeface="Ricty Diminished" charset="0"/>
              </a:rPr>
              <a:t>debug.keystore</a:t>
            </a:r>
            <a:r>
              <a:rPr lang="ja-JP" altLang="en-US" sz="2800" dirty="0" smtClean="0">
                <a:latin typeface="+mn-ea"/>
                <a:cs typeface="Ricty Diminished" charset="0"/>
              </a:rPr>
              <a:t>を取り除きたい。早く削除しないと</a:t>
            </a:r>
            <a:r>
              <a:rPr lang="en-US" altLang="ja-JP" sz="2800" dirty="0" smtClean="0">
                <a:latin typeface="+mn-ea"/>
                <a:cs typeface="Ricty Diminished" charset="0"/>
              </a:rPr>
              <a:t>Google Play Store</a:t>
            </a:r>
            <a:r>
              <a:rPr lang="ja-JP" altLang="en-US" sz="2800" dirty="0" smtClean="0">
                <a:latin typeface="+mn-ea"/>
                <a:cs typeface="Ricty Diminished" charset="0"/>
              </a:rPr>
              <a:t>上の</a:t>
            </a:r>
            <a:r>
              <a:rPr lang="en-US" altLang="ja-JP" sz="2800" dirty="0" smtClean="0">
                <a:latin typeface="+mn-ea"/>
                <a:cs typeface="Ricty Diminished" charset="0"/>
              </a:rPr>
              <a:t>MixChannel</a:t>
            </a:r>
            <a:r>
              <a:rPr lang="ja-JP" altLang="en-US" sz="2800" dirty="0" smtClean="0">
                <a:latin typeface="+mn-ea"/>
                <a:cs typeface="Ricty Diminished" charset="0"/>
              </a:rPr>
              <a:t>アプリが乗っ取られてしまう</a:t>
            </a:r>
            <a:r>
              <a:rPr lang="mr-IN" altLang="ja-JP" sz="2800" dirty="0" smtClean="0">
                <a:latin typeface="+mn-ea"/>
                <a:cs typeface="Ricty Diminished" charset="0"/>
              </a:rPr>
              <a:t>…</a:t>
            </a:r>
            <a:endParaRPr lang="en-US" altLang="ja-JP" sz="2800" dirty="0" smtClean="0">
              <a:latin typeface="+mn-ea"/>
              <a:cs typeface="Ricty Diminished" charset="0"/>
            </a:endParaRPr>
          </a:p>
          <a:p>
            <a:pPr>
              <a:lnSpc>
                <a:spcPct val="150000"/>
              </a:lnSpc>
            </a:pPr>
            <a:endParaRPr lang="en-US" altLang="ja-JP" sz="2800" dirty="0" smtClean="0">
              <a:latin typeface="+mn-ea"/>
              <a:cs typeface="Ricty Diminished" charset="0"/>
            </a:endParaRPr>
          </a:p>
          <a:p>
            <a:pPr>
              <a:lnSpc>
                <a:spcPct val="150000"/>
              </a:lnSpc>
            </a:pPr>
            <a:r>
              <a:rPr lang="ja-JP" altLang="en-US" sz="2800" dirty="0" smtClean="0">
                <a:latin typeface="+mn-ea"/>
                <a:cs typeface="Ricty Diminished" charset="0"/>
              </a:rPr>
              <a:t>削除には</a:t>
            </a:r>
            <a:r>
              <a:rPr lang="en-US" altLang="ja-JP" sz="2800" dirty="0" smtClean="0">
                <a:latin typeface="+mn-ea"/>
                <a:cs typeface="Ricty Diminished" charset="0"/>
              </a:rPr>
              <a:t> </a:t>
            </a:r>
            <a:r>
              <a:rPr lang="en-US" altLang="ja-JP" sz="2800" dirty="0" err="1" smtClean="0">
                <a:latin typeface="Ricty Diminished" charset="0"/>
                <a:ea typeface="Ricty Diminished" charset="0"/>
                <a:cs typeface="Ricty Diminished" charset="0"/>
              </a:rPr>
              <a:t>git</a:t>
            </a:r>
            <a:r>
              <a:rPr lang="en-US" altLang="ja-JP" sz="2800" dirty="0" smtClean="0">
                <a:latin typeface="Ricty Diminished" charset="0"/>
                <a:ea typeface="Ricty Diminished" charset="0"/>
                <a:cs typeface="Ricty Diminished" charset="0"/>
              </a:rPr>
              <a:t> </a:t>
            </a:r>
            <a:r>
              <a:rPr lang="en-US" altLang="ja-JP" sz="2800" dirty="0" err="1" smtClean="0">
                <a:latin typeface="Ricty Diminished" charset="0"/>
                <a:ea typeface="Ricty Diminished" charset="0"/>
                <a:cs typeface="Ricty Diminished" charset="0"/>
              </a:rPr>
              <a:t>rm</a:t>
            </a:r>
            <a:r>
              <a:rPr lang="en-US" altLang="ja-JP" sz="2800" dirty="0" smtClean="0">
                <a:latin typeface="Ricty Diminished" charset="0"/>
                <a:ea typeface="Ricty Diminished" charset="0"/>
                <a:cs typeface="Ricty Diminished" charset="0"/>
              </a:rPr>
              <a:t> </a:t>
            </a:r>
            <a:r>
              <a:rPr lang="ja-JP" altLang="en-US" sz="2800" dirty="0" smtClean="0">
                <a:latin typeface="+mn-ea"/>
                <a:cs typeface="Ricty Diminished" charset="0"/>
              </a:rPr>
              <a:t>コマンドを使うのが一般的のようだが、試しに削除してみるとファイルそのものがなくなってしまった。リモートリポジトリから取り除きたいだけなのに</a:t>
            </a:r>
            <a:r>
              <a:rPr lang="mr-IN" altLang="ja-JP" sz="2800" dirty="0" smtClean="0">
                <a:latin typeface="+mn-ea"/>
                <a:cs typeface="Ricty Diminished" charset="0"/>
              </a:rPr>
              <a:t>…</a:t>
            </a:r>
            <a:endParaRPr kumimoji="1" lang="en-US" altLang="ja-JP" sz="2800" dirty="0">
              <a:latin typeface="+mn-ea"/>
              <a:cs typeface="Ricty Diminish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15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231006" y="289248"/>
            <a:ext cx="11960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事例</a:t>
            </a:r>
            <a:r>
              <a:rPr lang="en-US" altLang="ja-JP" sz="4800" dirty="0" smtClean="0"/>
              <a:t>4</a:t>
            </a:r>
            <a:r>
              <a:rPr lang="ja-JP" altLang="en-US" sz="4800" dirty="0" smtClean="0"/>
              <a:t>：クラッシュの犯人を探す</a:t>
            </a:r>
            <a:endParaRPr kumimoji="1" lang="ja-JP" altLang="en-US" sz="48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84462" y="1404593"/>
            <a:ext cx="112084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sz="2800" dirty="0" smtClean="0">
                <a:latin typeface="Ricty Diminished" charset="0"/>
                <a:ea typeface="Ricty Diminished" charset="0"/>
                <a:cs typeface="Ricty Diminished" charset="0"/>
              </a:rPr>
              <a:t>Prc4</a:t>
            </a:r>
            <a:r>
              <a:rPr lang="ja-JP" altLang="en-US" sz="2800" dirty="0" smtClean="0">
                <a:latin typeface="+mn-ea"/>
                <a:cs typeface="Ricty Diminished" charset="0"/>
              </a:rPr>
              <a:t>にはみんなに記入してもらった自己紹介がまとまっている。開いてみるとなんと表示が崩れていたので、犯人を突き止めよう。</a:t>
            </a:r>
            <a:endParaRPr lang="en-US" altLang="ja-JP" sz="2800" dirty="0" smtClean="0">
              <a:latin typeface="+mn-ea"/>
              <a:cs typeface="Ricty Diminished" charset="0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39365" y="4837521"/>
            <a:ext cx="11208470" cy="582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400" dirty="0" smtClean="0">
                <a:latin typeface="+mn-ea"/>
                <a:cs typeface="Ricty Diminished" charset="0"/>
              </a:rPr>
              <a:t>表示崩れの修正を、崩した犯人の名前を</a:t>
            </a:r>
            <a:r>
              <a:rPr lang="en-US" altLang="ja-JP" sz="2400" dirty="0" smtClean="0">
                <a:latin typeface="+mn-ea"/>
                <a:cs typeface="Ricty Diminished" charset="0"/>
              </a:rPr>
              <a:t>Message</a:t>
            </a:r>
            <a:r>
              <a:rPr lang="ja-JP" altLang="en-US" sz="2400" dirty="0" smtClean="0">
                <a:latin typeface="+mn-ea"/>
                <a:cs typeface="Ricty Diminished" charset="0"/>
              </a:rPr>
              <a:t>に添えて</a:t>
            </a:r>
            <a:r>
              <a:rPr lang="en-US" altLang="ja-JP" sz="2400" dirty="0" smtClean="0">
                <a:latin typeface="+mn-ea"/>
                <a:cs typeface="Ricty Diminished" charset="0"/>
              </a:rPr>
              <a:t>Commit</a:t>
            </a:r>
            <a:r>
              <a:rPr lang="ja-JP" altLang="en-US" sz="2400" dirty="0" smtClean="0">
                <a:latin typeface="+mn-ea"/>
                <a:cs typeface="Ricty Diminished" charset="0"/>
              </a:rPr>
              <a:t>してください</a:t>
            </a:r>
            <a:endParaRPr lang="en-US" altLang="ja-JP" sz="2400" dirty="0" smtClean="0">
              <a:latin typeface="+mn-ea"/>
              <a:cs typeface="Ricty Diminish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57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584462" y="1404593"/>
            <a:ext cx="11208470" cy="66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800" dirty="0" smtClean="0">
                <a:latin typeface="+mn-ea"/>
                <a:cs typeface="Ricty Diminished" charset="0"/>
              </a:rPr>
              <a:t>あれ、事例</a:t>
            </a:r>
            <a:r>
              <a:rPr lang="en-US" altLang="ja-JP" sz="2800" dirty="0" smtClean="0">
                <a:latin typeface="+mn-ea"/>
                <a:cs typeface="Ricty Diminished" charset="0"/>
              </a:rPr>
              <a:t>2</a:t>
            </a:r>
            <a:r>
              <a:rPr lang="ja-JP" altLang="en-US" sz="2800" dirty="0" smtClean="0">
                <a:latin typeface="+mn-ea"/>
                <a:cs typeface="Ricty Diminished" charset="0"/>
              </a:rPr>
              <a:t>のときのようにうまくいかないぞ</a:t>
            </a:r>
            <a:r>
              <a:rPr lang="mr-IN" altLang="ja-JP" sz="2800" dirty="0" smtClean="0">
                <a:latin typeface="+mn-ea"/>
                <a:cs typeface="Ricty Diminished" charset="0"/>
              </a:rPr>
              <a:t>…</a:t>
            </a:r>
            <a:r>
              <a:rPr lang="ja-JP" altLang="en-US" sz="2800" dirty="0" smtClean="0">
                <a:latin typeface="+mn-ea"/>
                <a:cs typeface="Ricty Diminished" charset="0"/>
              </a:rPr>
              <a:t>？</a:t>
            </a:r>
            <a:endParaRPr lang="en-US" altLang="ja-JP" sz="2800" dirty="0" smtClean="0">
              <a:latin typeface="+mn-ea"/>
              <a:cs typeface="Ricty Diminished" charset="0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942" y="5146118"/>
            <a:ext cx="3886200" cy="9398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62" y="5146118"/>
            <a:ext cx="4319386" cy="966762"/>
          </a:xfrm>
          <a:prstGeom prst="rect">
            <a:avLst/>
          </a:prstGeom>
        </p:spPr>
      </p:pic>
      <p:sp>
        <p:nvSpPr>
          <p:cNvPr id="8" name="右矢印 7"/>
          <p:cNvSpPr/>
          <p:nvPr/>
        </p:nvSpPr>
        <p:spPr>
          <a:xfrm>
            <a:off x="5297864" y="5316718"/>
            <a:ext cx="1036948" cy="66930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 smtClean="0"/>
              <a:t>事例</a:t>
            </a:r>
            <a:r>
              <a:rPr kumimoji="1" lang="en-US" altLang="ja-JP" sz="4800" dirty="0" smtClean="0"/>
              <a:t>5: </a:t>
            </a:r>
            <a:r>
              <a:rPr lang="ja-JP" altLang="en-US" sz="4800" dirty="0" smtClean="0"/>
              <a:t>過去のファイルを復元する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96685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659958" y="1254967"/>
            <a:ext cx="7393210" cy="20143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514350" lvl="0" indent="-514350"/>
            <a:r>
              <a:rPr lang="en-US" altLang="ja-JP" sz="3200" b="1" dirty="0"/>
              <a:t>Git</a:t>
            </a:r>
            <a:r>
              <a:rPr lang="ja-JP" altLang="en-US" sz="3200" dirty="0"/>
              <a:t>（</a:t>
            </a:r>
            <a:r>
              <a:rPr lang="ja-JP" altLang="en-US" sz="3200" dirty="0" smtClean="0"/>
              <a:t>ギット）</a:t>
            </a:r>
            <a:r>
              <a:rPr lang="ja-JP" altLang="en-US" sz="3200" dirty="0"/>
              <a:t>は、プログラムのソースコードなどの変更履歴を記録・追跡するための</a:t>
            </a:r>
            <a:r>
              <a:rPr lang="ja-JP" altLang="en-US" sz="3200" dirty="0" smtClean="0"/>
              <a:t>分散型リポジトリ管理システムである。</a:t>
            </a:r>
            <a:r>
              <a:rPr lang="en-US" altLang="ja-JP" sz="3200" dirty="0" smtClean="0"/>
              <a:t>(Wikipedia</a:t>
            </a:r>
            <a:r>
              <a:rPr lang="ja-JP" altLang="en-US" sz="3200" dirty="0" smtClean="0"/>
              <a:t>より</a:t>
            </a:r>
            <a:r>
              <a:rPr lang="en-US" altLang="ja-JP" sz="3200" dirty="0" smtClean="0"/>
              <a:t>)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dirty="0" smtClean="0"/>
              <a:t>Git</a:t>
            </a:r>
            <a:r>
              <a:rPr lang="ja-JP" altLang="en-US" sz="4800" dirty="0" smtClean="0"/>
              <a:t>とは（まとめ）</a:t>
            </a:r>
            <a:endParaRPr kumimoji="1" lang="ja-JP" altLang="en-US" sz="32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323322" y="3750906"/>
            <a:ext cx="4413380" cy="1800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36657" y="6027901"/>
            <a:ext cx="6189044" cy="61068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lvl="0" algn="ctr"/>
            <a:r>
              <a:rPr lang="ja-JP" alt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Wawati TC" charset="-120"/>
                <a:ea typeface="Wawati TC" charset="-120"/>
                <a:cs typeface="Wawati TC" charset="-120"/>
              </a:rPr>
              <a:t>責任の所在を追求したい</a:t>
            </a:r>
            <a:endParaRPr lang="en-US" altLang="ja-JP" sz="4000" dirty="0" smtClean="0">
              <a:solidFill>
                <a:schemeClr val="tx1">
                  <a:lumMod val="50000"/>
                  <a:lumOff val="50000"/>
                </a:schemeClr>
              </a:solidFill>
              <a:latin typeface="Wawati TC" charset="-120"/>
              <a:ea typeface="Wawati TC" charset="-120"/>
              <a:cs typeface="Wawati TC" charset="-120"/>
            </a:endParaRPr>
          </a:p>
        </p:txBody>
      </p:sp>
      <p:grpSp>
        <p:nvGrpSpPr>
          <p:cNvPr id="7" name="図形グループ 6"/>
          <p:cNvGrpSpPr/>
          <p:nvPr/>
        </p:nvGrpSpPr>
        <p:grpSpPr>
          <a:xfrm>
            <a:off x="10809770" y="3434164"/>
            <a:ext cx="914682" cy="1158319"/>
            <a:chOff x="2701106" y="3566559"/>
            <a:chExt cx="914682" cy="1158319"/>
          </a:xfrm>
        </p:grpSpPr>
        <p:sp>
          <p:nvSpPr>
            <p:cNvPr id="8" name="U ターン矢印 7"/>
            <p:cNvSpPr/>
            <p:nvPr/>
          </p:nvSpPr>
          <p:spPr>
            <a:xfrm rot="16200000" flipV="1">
              <a:off x="2402137" y="3865529"/>
              <a:ext cx="1037158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 rot="5400000">
              <a:off x="2805796" y="3914886"/>
              <a:ext cx="115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commit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10" name="図形グループ 9"/>
          <p:cNvGrpSpPr/>
          <p:nvPr/>
        </p:nvGrpSpPr>
        <p:grpSpPr>
          <a:xfrm>
            <a:off x="10806727" y="4592482"/>
            <a:ext cx="917725" cy="1132167"/>
            <a:chOff x="2698063" y="4724877"/>
            <a:chExt cx="917725" cy="1132167"/>
          </a:xfrm>
        </p:grpSpPr>
        <p:sp>
          <p:nvSpPr>
            <p:cNvPr id="11" name="U ターン矢印 10"/>
            <p:cNvSpPr/>
            <p:nvPr/>
          </p:nvSpPr>
          <p:spPr>
            <a:xfrm rot="16200000" flipV="1">
              <a:off x="2351589" y="5071351"/>
              <a:ext cx="1132167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 rot="5400000">
              <a:off x="2937381" y="5065407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a</a:t>
              </a:r>
              <a:r>
                <a:rPr kumimoji="1"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dd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16" name="図形グループ 15"/>
          <p:cNvGrpSpPr/>
          <p:nvPr/>
        </p:nvGrpSpPr>
        <p:grpSpPr>
          <a:xfrm>
            <a:off x="8567625" y="1561716"/>
            <a:ext cx="2681365" cy="4187109"/>
            <a:chOff x="458961" y="1844721"/>
            <a:chExt cx="2681365" cy="4187109"/>
          </a:xfrm>
        </p:grpSpPr>
        <p:sp>
          <p:nvSpPr>
            <p:cNvPr id="17" name="円柱 16"/>
            <p:cNvSpPr/>
            <p:nvPr/>
          </p:nvSpPr>
          <p:spPr>
            <a:xfrm>
              <a:off x="1082749" y="2238681"/>
              <a:ext cx="1475249" cy="548234"/>
            </a:xfrm>
            <a:prstGeom prst="ca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柱 17"/>
            <p:cNvSpPr/>
            <p:nvPr/>
          </p:nvSpPr>
          <p:spPr>
            <a:xfrm>
              <a:off x="1082749" y="3326388"/>
              <a:ext cx="1475249" cy="548234"/>
            </a:xfrm>
            <a:prstGeom prst="ca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円柱 18"/>
            <p:cNvSpPr/>
            <p:nvPr/>
          </p:nvSpPr>
          <p:spPr>
            <a:xfrm>
              <a:off x="1082749" y="4414095"/>
              <a:ext cx="1475249" cy="548234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柱 19"/>
            <p:cNvSpPr/>
            <p:nvPr/>
          </p:nvSpPr>
          <p:spPr>
            <a:xfrm>
              <a:off x="1082749" y="5483596"/>
              <a:ext cx="1475249" cy="548234"/>
            </a:xfrm>
            <a:prstGeom prst="ca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458961" y="1844721"/>
              <a:ext cx="2681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 smtClean="0"/>
                <a:t>リモートリポジトリ</a:t>
              </a:r>
              <a:endParaRPr kumimoji="1" lang="ja-JP" altLang="en-US" dirty="0"/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458961" y="2982050"/>
              <a:ext cx="2681365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 smtClean="0"/>
                <a:t>ローカルリポジトリ</a:t>
              </a:r>
              <a:endParaRPr kumimoji="1" lang="ja-JP" altLang="en-US" dirty="0"/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458961" y="3982632"/>
              <a:ext cx="2681365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mtClean="0"/>
                <a:t>インデックス</a:t>
              </a:r>
              <a:endParaRPr kumimoji="1" lang="ja-JP" altLang="en-US" dirty="0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458961" y="5119961"/>
              <a:ext cx="2681365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 smtClean="0"/>
                <a:t>ワーキングツリー</a:t>
              </a:r>
              <a:endParaRPr kumimoji="1" lang="en-US" altLang="ja-JP" dirty="0" smtClean="0"/>
            </a:p>
          </p:txBody>
        </p:sp>
      </p:grpSp>
      <p:grpSp>
        <p:nvGrpSpPr>
          <p:cNvPr id="25" name="図形グループ 24"/>
          <p:cNvGrpSpPr/>
          <p:nvPr/>
        </p:nvGrpSpPr>
        <p:grpSpPr>
          <a:xfrm>
            <a:off x="9764294" y="5805555"/>
            <a:ext cx="1034716" cy="503779"/>
            <a:chOff x="1663347" y="6086401"/>
            <a:chExt cx="1034716" cy="503779"/>
          </a:xfrm>
        </p:grpSpPr>
        <p:sp>
          <p:nvSpPr>
            <p:cNvPr id="26" name="テキスト ボックス 25"/>
            <p:cNvSpPr txBox="1"/>
            <p:nvPr/>
          </p:nvSpPr>
          <p:spPr>
            <a:xfrm>
              <a:off x="1771049" y="6145910"/>
              <a:ext cx="927014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 smtClean="0">
                  <a:latin typeface="Ricty Diminished" charset="0"/>
                  <a:ea typeface="Ricty Diminished" charset="0"/>
                  <a:cs typeface="Ricty Diminished" charset="0"/>
                </a:rPr>
                <a:t>編集</a:t>
              </a:r>
              <a:endParaRPr kumimoji="1" lang="ja-JP" altLang="en-US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  <p:sp>
          <p:nvSpPr>
            <p:cNvPr id="27" name="上矢印 26"/>
            <p:cNvSpPr/>
            <p:nvPr/>
          </p:nvSpPr>
          <p:spPr>
            <a:xfrm>
              <a:off x="1663347" y="6086401"/>
              <a:ext cx="279133" cy="503779"/>
            </a:xfrm>
            <a:prstGeom prst="upArrow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8" name="図形グループ 27"/>
          <p:cNvGrpSpPr/>
          <p:nvPr/>
        </p:nvGrpSpPr>
        <p:grpSpPr>
          <a:xfrm>
            <a:off x="10851276" y="2229793"/>
            <a:ext cx="913054" cy="1039529"/>
            <a:chOff x="2702734" y="2440404"/>
            <a:chExt cx="913054" cy="1039529"/>
          </a:xfrm>
        </p:grpSpPr>
        <p:sp>
          <p:nvSpPr>
            <p:cNvPr id="29" name="U ターン矢印 28"/>
            <p:cNvSpPr/>
            <p:nvPr/>
          </p:nvSpPr>
          <p:spPr>
            <a:xfrm rot="16200000" flipV="1">
              <a:off x="2402579" y="2740559"/>
              <a:ext cx="1039529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テキスト ボックス 29"/>
            <p:cNvSpPr txBox="1"/>
            <p:nvPr/>
          </p:nvSpPr>
          <p:spPr>
            <a:xfrm rot="5400000">
              <a:off x="2937381" y="2764364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push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sp>
        <p:nvSpPr>
          <p:cNvPr id="31" name="テキスト ボックス 30"/>
          <p:cNvSpPr txBox="1"/>
          <p:nvPr/>
        </p:nvSpPr>
        <p:spPr>
          <a:xfrm>
            <a:off x="619365" y="3585304"/>
            <a:ext cx="7393210" cy="25232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514350" lvl="0" indent="-514350">
              <a:buFont typeface="Arial" charset="0"/>
              <a:buChar char="•"/>
            </a:pPr>
            <a:r>
              <a:rPr lang="en-US" altLang="ja-JP" dirty="0">
                <a:latin typeface="Ricty Diminished" charset="0"/>
                <a:ea typeface="Ricty Diminished" charset="0"/>
                <a:cs typeface="Ricty Diminished" charset="0"/>
              </a:rPr>
              <a:t>a</a:t>
            </a:r>
            <a:r>
              <a:rPr lang="en-US" altLang="ja-JP" dirty="0" smtClean="0">
                <a:latin typeface="Ricty Diminished" charset="0"/>
                <a:ea typeface="Ricty Diminished" charset="0"/>
                <a:cs typeface="Ricty Diminished" charset="0"/>
              </a:rPr>
              <a:t>dd &amp; commit &amp; push</a:t>
            </a:r>
          </a:p>
          <a:p>
            <a:pPr marL="514350" lvl="0" indent="-514350">
              <a:buFont typeface="Arial" charset="0"/>
              <a:buChar char="•"/>
            </a:pPr>
            <a:r>
              <a:rPr lang="en-US" altLang="ja-JP" dirty="0" err="1" smtClean="0">
                <a:latin typeface="Ricty Diminished" charset="0"/>
                <a:ea typeface="Ricty Diminished" charset="0"/>
                <a:cs typeface="Ricty Diminished" charset="0"/>
              </a:rPr>
              <a:t>rm</a:t>
            </a:r>
            <a:endParaRPr lang="en-US" altLang="ja-JP" dirty="0" smtClean="0">
              <a:latin typeface="Ricty Diminished" charset="0"/>
              <a:ea typeface="Ricty Diminished" charset="0"/>
              <a:cs typeface="Ricty Diminished" charset="0"/>
            </a:endParaRPr>
          </a:p>
          <a:p>
            <a:pPr marL="514350" lvl="0" indent="-514350">
              <a:buFont typeface="Arial" charset="0"/>
              <a:buChar char="•"/>
            </a:pPr>
            <a:r>
              <a:rPr lang="en-US" altLang="ja-JP" dirty="0">
                <a:latin typeface="Ricty Diminished" charset="0"/>
                <a:ea typeface="Ricty Diminished" charset="0"/>
                <a:cs typeface="Ricty Diminished" charset="0"/>
              </a:rPr>
              <a:t>r</a:t>
            </a:r>
            <a:r>
              <a:rPr lang="en-US" altLang="ja-JP" dirty="0" smtClean="0">
                <a:latin typeface="Ricty Diminished" charset="0"/>
                <a:ea typeface="Ricty Diminished" charset="0"/>
                <a:cs typeface="Ricty Diminished" charset="0"/>
              </a:rPr>
              <a:t>evert</a:t>
            </a:r>
          </a:p>
          <a:p>
            <a:pPr marL="514350" lvl="0" indent="-514350">
              <a:buFont typeface="Arial" charset="0"/>
              <a:buChar char="•"/>
            </a:pPr>
            <a:r>
              <a:rPr lang="en-US" altLang="ja-JP" dirty="0">
                <a:latin typeface="Ricty Diminished" charset="0"/>
                <a:ea typeface="Ricty Diminished" charset="0"/>
                <a:cs typeface="Ricty Diminished" charset="0"/>
              </a:rPr>
              <a:t>r</a:t>
            </a:r>
            <a:r>
              <a:rPr lang="en-US" altLang="ja-JP" dirty="0" smtClean="0">
                <a:latin typeface="Ricty Diminished" charset="0"/>
                <a:ea typeface="Ricty Diminished" charset="0"/>
                <a:cs typeface="Ricty Diminished" charset="0"/>
              </a:rPr>
              <a:t>ebase</a:t>
            </a:r>
          </a:p>
          <a:p>
            <a:pPr marL="514350" lvl="0" indent="-514350">
              <a:buFont typeface="Arial" charset="0"/>
              <a:buChar char="•"/>
            </a:pPr>
            <a:r>
              <a:rPr lang="en-US" altLang="ja-JP" dirty="0">
                <a:latin typeface="Ricty Diminished" charset="0"/>
                <a:ea typeface="Ricty Diminished" charset="0"/>
                <a:cs typeface="Ricty Diminished" charset="0"/>
              </a:rPr>
              <a:t>b</a:t>
            </a:r>
            <a:r>
              <a:rPr lang="en-US" altLang="ja-JP" dirty="0" smtClean="0">
                <a:latin typeface="Ricty Diminished" charset="0"/>
                <a:ea typeface="Ricty Diminished" charset="0"/>
                <a:cs typeface="Ricty Diminished" charset="0"/>
              </a:rPr>
              <a:t>lame</a:t>
            </a:r>
          </a:p>
          <a:p>
            <a:pPr marL="514350" lvl="0" indent="-514350">
              <a:buFont typeface="Arial" charset="0"/>
              <a:buChar char="•"/>
            </a:pPr>
            <a:r>
              <a:rPr lang="en-US" altLang="ja-JP" dirty="0" smtClean="0">
                <a:latin typeface="Ricty Diminished" charset="0"/>
                <a:ea typeface="Ricty Diminished" charset="0"/>
                <a:cs typeface="Ricty Diminished" charset="0"/>
              </a:rPr>
              <a:t>pull</a:t>
            </a:r>
          </a:p>
          <a:p>
            <a:pPr marL="514350" lvl="0" indent="-514350">
              <a:buFont typeface="Arial" charset="0"/>
              <a:buChar char="•"/>
            </a:pPr>
            <a:r>
              <a:rPr lang="en-US" altLang="ja-JP" dirty="0" smtClean="0">
                <a:latin typeface="Ricty Diminished" charset="0"/>
                <a:ea typeface="Ricty Diminished" charset="0"/>
                <a:cs typeface="Ricty Diminished" charset="0"/>
              </a:rPr>
              <a:t>fetch</a:t>
            </a:r>
          </a:p>
          <a:p>
            <a:pPr marL="514350" lvl="0" indent="-514350">
              <a:buFont typeface="Arial" charset="0"/>
              <a:buChar char="•"/>
            </a:pPr>
            <a:r>
              <a:rPr lang="en-US" altLang="ja-JP" dirty="0" smtClean="0">
                <a:latin typeface="Ricty Diminished" charset="0"/>
                <a:ea typeface="Ricty Diminished" charset="0"/>
                <a:cs typeface="Ricty Diminished" charset="0"/>
              </a:rPr>
              <a:t>merge</a:t>
            </a:r>
          </a:p>
          <a:p>
            <a:pPr marL="514350" lvl="0" indent="-514350">
              <a:buFont typeface="Arial" charset="0"/>
              <a:buChar char="•"/>
            </a:pPr>
            <a:r>
              <a:rPr lang="en-US" altLang="ja-JP" dirty="0" smtClean="0">
                <a:latin typeface="Ricty Diminished" charset="0"/>
                <a:ea typeface="Ricty Diminished" charset="0"/>
                <a:cs typeface="Ricty Diminished" charset="0"/>
              </a:rPr>
              <a:t>reset</a:t>
            </a:r>
          </a:p>
          <a:p>
            <a:pPr marL="514350" lvl="0" indent="-514350">
              <a:buFont typeface="Arial" charset="0"/>
              <a:buChar char="•"/>
            </a:pPr>
            <a:endParaRPr lang="en-US" altLang="ja-JP" dirty="0" smtClean="0">
              <a:latin typeface="Ricty Diminished" charset="0"/>
              <a:ea typeface="Ricty Diminished" charset="0"/>
              <a:cs typeface="Ricty Diminished" charset="0"/>
            </a:endParaRPr>
          </a:p>
          <a:p>
            <a:pPr marL="514350" lvl="0" indent="-514350">
              <a:buFont typeface="Arial" charset="0"/>
              <a:buChar char="•"/>
            </a:pPr>
            <a:endParaRPr lang="en-US" altLang="ja-JP" dirty="0" smtClean="0">
              <a:latin typeface="Ricty Diminished" charset="0"/>
              <a:ea typeface="Ricty Diminished" charset="0"/>
              <a:cs typeface="Ricty Diminished" charset="0"/>
            </a:endParaRPr>
          </a:p>
          <a:p>
            <a:pPr marL="514350" lvl="0" indent="-514350">
              <a:buFont typeface="Arial" charset="0"/>
              <a:buChar char="•"/>
            </a:pPr>
            <a:endParaRPr lang="en-US" altLang="ja-JP" dirty="0" smtClean="0">
              <a:latin typeface="Ricty Diminished" charset="0"/>
              <a:ea typeface="Ricty Diminished" charset="0"/>
              <a:cs typeface="Ricty Diminished" charset="0"/>
            </a:endParaRPr>
          </a:p>
          <a:p>
            <a:pPr marL="514350" lvl="0" indent="-514350">
              <a:buFont typeface="Arial" charset="0"/>
              <a:buChar char="•"/>
            </a:pPr>
            <a:endParaRPr lang="en-US" altLang="ja-JP" dirty="0" smtClean="0">
              <a:latin typeface="Ricty Diminished" charset="0"/>
              <a:ea typeface="Ricty Diminished" charset="0"/>
              <a:cs typeface="Ricty Diminish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24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 smtClean="0"/>
              <a:t>状況から</a:t>
            </a:r>
            <a:r>
              <a:rPr kumimoji="1" lang="en-US" altLang="ja-JP" sz="4800" dirty="0" smtClean="0"/>
              <a:t>Git</a:t>
            </a:r>
            <a:r>
              <a:rPr kumimoji="1" lang="ja-JP" altLang="en-US" sz="4800" dirty="0" smtClean="0"/>
              <a:t>を理解する</a:t>
            </a:r>
            <a:endParaRPr kumimoji="1" lang="ja-JP" altLang="en-US" sz="32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44" y="2117557"/>
            <a:ext cx="11749285" cy="290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4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34642" cy="6858000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134" y="0"/>
            <a:ext cx="5434642" cy="68580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 smtClean="0"/>
              <a:t>状況から</a:t>
            </a:r>
            <a:r>
              <a:rPr kumimoji="1" lang="en-US" altLang="ja-JP" sz="4800" dirty="0" smtClean="0"/>
              <a:t>Git</a:t>
            </a:r>
            <a:r>
              <a:rPr kumimoji="1" lang="ja-JP" altLang="en-US" sz="4800" dirty="0" smtClean="0"/>
              <a:t>を理解する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6556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 smtClean="0"/>
              <a:t>状況から</a:t>
            </a:r>
            <a:r>
              <a:rPr kumimoji="1" lang="en-US" altLang="ja-JP" sz="4800" dirty="0" smtClean="0"/>
              <a:t>Git</a:t>
            </a:r>
            <a:r>
              <a:rPr kumimoji="1" lang="ja-JP" altLang="en-US" sz="4800" dirty="0" smtClean="0"/>
              <a:t>を理解する</a:t>
            </a:r>
            <a:endParaRPr kumimoji="1" lang="ja-JP" altLang="en-US" sz="32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316" r="-1549" b="3018"/>
          <a:stretch/>
        </p:blipFill>
        <p:spPr>
          <a:xfrm>
            <a:off x="944313" y="1288111"/>
            <a:ext cx="9171838" cy="52197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右矢印吹き出し 3"/>
          <p:cNvSpPr/>
          <p:nvPr/>
        </p:nvSpPr>
        <p:spPr>
          <a:xfrm>
            <a:off x="143124" y="2938636"/>
            <a:ext cx="1359674" cy="2127183"/>
          </a:xfrm>
          <a:prstGeom prst="rightArrowCallout">
            <a:avLst>
              <a:gd name="adj1" fmla="val 8710"/>
              <a:gd name="adj2" fmla="val 10068"/>
              <a:gd name="adj3" fmla="val 50572"/>
              <a:gd name="adj4" fmla="val 6497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90415" y="3003716"/>
            <a:ext cx="45023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 smtClean="0">
                <a:solidFill>
                  <a:schemeClr val="bg1"/>
                </a:solidFill>
              </a:rPr>
              <a:t>修正</a:t>
            </a:r>
            <a:r>
              <a:rPr kumimoji="1" lang="ja-JP" altLang="en-US" sz="3200" b="1" dirty="0" smtClean="0">
                <a:solidFill>
                  <a:schemeClr val="bg1"/>
                </a:solidFill>
              </a:rPr>
              <a:t>目的</a:t>
            </a:r>
            <a:endParaRPr kumimoji="1" lang="ja-JP" alt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右矢印吹き出し 9"/>
          <p:cNvSpPr/>
          <p:nvPr/>
        </p:nvSpPr>
        <p:spPr>
          <a:xfrm rot="10800000">
            <a:off x="9557885" y="2780918"/>
            <a:ext cx="2092867" cy="2127183"/>
          </a:xfrm>
          <a:prstGeom prst="rightArrowCallout">
            <a:avLst>
              <a:gd name="adj1" fmla="val 8710"/>
              <a:gd name="adj2" fmla="val 10068"/>
              <a:gd name="adj3" fmla="val 50572"/>
              <a:gd name="adj4" fmla="val 6497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0777604" y="2826748"/>
            <a:ext cx="6930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 smtClean="0">
                <a:solidFill>
                  <a:schemeClr val="bg1"/>
                </a:solidFill>
              </a:rPr>
              <a:t>修正</a:t>
            </a:r>
            <a:r>
              <a:rPr kumimoji="1" lang="ja-JP" altLang="en-US" sz="3200" b="1" dirty="0" smtClean="0">
                <a:solidFill>
                  <a:schemeClr val="bg1"/>
                </a:solidFill>
              </a:rPr>
              <a:t>内容</a:t>
            </a:r>
            <a:endParaRPr kumimoji="1" lang="ja-JP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61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10" grpId="0" animBg="1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 smtClean="0"/>
              <a:t>状況から</a:t>
            </a:r>
            <a:r>
              <a:rPr kumimoji="1" lang="en-US" altLang="ja-JP" sz="4800" dirty="0" smtClean="0"/>
              <a:t>Git</a:t>
            </a:r>
            <a:r>
              <a:rPr kumimoji="1" lang="ja-JP" altLang="en-US" sz="4800" dirty="0" smtClean="0"/>
              <a:t>を理解する</a:t>
            </a:r>
            <a:endParaRPr kumimoji="1" lang="ja-JP" altLang="en-US" sz="32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20" b="30702"/>
          <a:stretch/>
        </p:blipFill>
        <p:spPr>
          <a:xfrm>
            <a:off x="4167192" y="1434165"/>
            <a:ext cx="7542532" cy="447574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32" y="1434165"/>
            <a:ext cx="2571548" cy="457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00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2180</TotalTime>
  <Words>1198</Words>
  <Application>Microsoft Macintosh PowerPoint</Application>
  <PresentationFormat>ワイド画面</PresentationFormat>
  <Paragraphs>371</Paragraphs>
  <Slides>57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57</vt:i4>
      </vt:variant>
    </vt:vector>
  </HeadingPairs>
  <TitlesOfParts>
    <vt:vector size="66" baseType="lpstr">
      <vt:lpstr>HGMaruGothicMPRO</vt:lpstr>
      <vt:lpstr>Ricty Diminished</vt:lpstr>
      <vt:lpstr>Segoe Script</vt:lpstr>
      <vt:lpstr>Wawati SC</vt:lpstr>
      <vt:lpstr>Wawati TC</vt:lpstr>
      <vt:lpstr>Yu Gothic</vt:lpstr>
      <vt:lpstr>Yu Gothic Light</vt:lpstr>
      <vt:lpstr>Arial</vt:lpstr>
      <vt:lpstr>ホワイト</vt:lpstr>
      <vt:lpstr>Git勉強会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Git勉強会</dc:title>
  <dc:creator>kuchara0101@gmail.com</dc:creator>
  <cp:lastModifiedBy>kuchara0101@gmail.com</cp:lastModifiedBy>
  <cp:revision>79</cp:revision>
  <cp:lastPrinted>2018-03-01T02:51:23Z</cp:lastPrinted>
  <dcterms:created xsi:type="dcterms:W3CDTF">2018-02-27T05:17:28Z</dcterms:created>
  <dcterms:modified xsi:type="dcterms:W3CDTF">2018-03-01T07:20:13Z</dcterms:modified>
</cp:coreProperties>
</file>